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8"/>
  </p:notesMasterIdLst>
  <p:sldIdLst>
    <p:sldId id="256" r:id="rId2"/>
    <p:sldId id="258" r:id="rId3"/>
    <p:sldId id="406" r:id="rId4"/>
    <p:sldId id="353" r:id="rId5"/>
    <p:sldId id="354" r:id="rId6"/>
    <p:sldId id="364" r:id="rId7"/>
    <p:sldId id="365" r:id="rId8"/>
    <p:sldId id="366" r:id="rId9"/>
    <p:sldId id="367" r:id="rId10"/>
    <p:sldId id="369" r:id="rId11"/>
    <p:sldId id="379" r:id="rId12"/>
    <p:sldId id="380" r:id="rId13"/>
    <p:sldId id="343" r:id="rId14"/>
    <p:sldId id="344" r:id="rId15"/>
    <p:sldId id="345" r:id="rId16"/>
    <p:sldId id="346" r:id="rId17"/>
    <p:sldId id="347" r:id="rId18"/>
    <p:sldId id="348" r:id="rId19"/>
    <p:sldId id="349" r:id="rId20"/>
    <p:sldId id="350" r:id="rId21"/>
    <p:sldId id="352" r:id="rId22"/>
    <p:sldId id="351" r:id="rId23"/>
    <p:sldId id="356" r:id="rId24"/>
    <p:sldId id="385" r:id="rId25"/>
    <p:sldId id="408" r:id="rId26"/>
    <p:sldId id="357" r:id="rId27"/>
    <p:sldId id="358" r:id="rId28"/>
    <p:sldId id="359" r:id="rId29"/>
    <p:sldId id="373" r:id="rId30"/>
    <p:sldId id="374" r:id="rId31"/>
    <p:sldId id="409" r:id="rId32"/>
    <p:sldId id="375" r:id="rId33"/>
    <p:sldId id="376" r:id="rId34"/>
    <p:sldId id="410" r:id="rId35"/>
    <p:sldId id="377" r:id="rId36"/>
    <p:sldId id="372" r:id="rId37"/>
    <p:sldId id="371" r:id="rId38"/>
    <p:sldId id="370" r:id="rId39"/>
    <p:sldId id="378" r:id="rId40"/>
    <p:sldId id="386" r:id="rId41"/>
    <p:sldId id="381" r:id="rId42"/>
    <p:sldId id="383" r:id="rId43"/>
    <p:sldId id="382" r:id="rId44"/>
    <p:sldId id="384" r:id="rId45"/>
    <p:sldId id="407" r:id="rId46"/>
    <p:sldId id="38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77" autoAdjust="0"/>
  </p:normalViewPr>
  <p:slideViewPr>
    <p:cSldViewPr>
      <p:cViewPr varScale="1">
        <p:scale>
          <a:sx n="53" d="100"/>
          <a:sy n="53" d="100"/>
        </p:scale>
        <p:origin x="1588" y="36"/>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33C9C6-662D-408F-9C8C-8594903EBEB7}" type="datetimeFigureOut">
              <a:rPr lang="en-US" smtClean="0"/>
              <a:t>14-Nov-24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2DD347-5917-4575-8E86-BDED6BB8A01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22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23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30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35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36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38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DD347-5917-4575-8E86-BDED6BB8A013}" type="slidenum">
              <a:rPr lang="en-US" smtClean="0"/>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135"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BFBEB4E3-D633-4EC3-8CE7-A558771D491F}" type="datetimeFigureOut">
              <a:rPr lang="en-US" smtClean="0"/>
              <a:t>14-Nov-24</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36CA39BE-7F84-4587-8570-12027979898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FBEB4E3-D633-4EC3-8CE7-A558771D491F}" type="datetimeFigureOut">
              <a:rPr lang="en-US" smtClean="0"/>
              <a:t>14-Nov-24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A39BE-7F84-4587-8570-12027979898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FBEB4E3-D633-4EC3-8CE7-A558771D491F}" type="datetimeFigureOut">
              <a:rPr lang="en-US" smtClean="0"/>
              <a:t>14-Nov-24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A39BE-7F84-4587-8570-12027979898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FBEB4E3-D633-4EC3-8CE7-A558771D491F}" type="datetimeFigureOut">
              <a:rPr lang="en-US" smtClean="0"/>
              <a:t>14-Nov-24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A39BE-7F84-4587-8570-12027979898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FBEB4E3-D633-4EC3-8CE7-A558771D491F}" type="datetimeFigureOut">
              <a:rPr lang="en-US" smtClean="0"/>
              <a:t>14-Nov-24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A39BE-7F84-4587-8570-12027979898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FBEB4E3-D633-4EC3-8CE7-A558771D491F}" type="datetimeFigureOut">
              <a:rPr lang="en-US" smtClean="0"/>
              <a:t>14-Nov-24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CA39BE-7F84-4587-8570-12027979898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BFBEB4E3-D633-4EC3-8CE7-A558771D491F}" type="datetimeFigureOut">
              <a:rPr lang="en-US" smtClean="0"/>
              <a:t>14-Nov-24</a:t>
            </a:fld>
            <a:endParaRPr lang="en-US"/>
          </a:p>
        </p:txBody>
      </p:sp>
      <p:sp>
        <p:nvSpPr>
          <p:cNvPr id="27" name="Slide Number Placeholder 26"/>
          <p:cNvSpPr>
            <a:spLocks noGrp="1"/>
          </p:cNvSpPr>
          <p:nvPr>
            <p:ph type="sldNum" sz="quarter" idx="11"/>
          </p:nvPr>
        </p:nvSpPr>
        <p:spPr/>
        <p:txBody>
          <a:bodyPr rtlCol="0"/>
          <a:lstStyle/>
          <a:p>
            <a:fld id="{36CA39BE-7F84-4587-8570-12027979898F}"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BFBEB4E3-D633-4EC3-8CE7-A558771D491F}" type="datetimeFigureOut">
              <a:rPr lang="en-US" smtClean="0"/>
              <a:t>14-Nov-24</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36CA39BE-7F84-4587-8570-12027979898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BEB4E3-D633-4EC3-8CE7-A558771D491F}" type="datetimeFigureOut">
              <a:rPr lang="en-US" smtClean="0"/>
              <a:t>14-Nov-24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CA39BE-7F84-4587-8570-12027979898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889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FBEB4E3-D633-4EC3-8CE7-A558771D491F}" type="datetimeFigureOut">
              <a:rPr lang="en-US" smtClean="0"/>
              <a:t>14-Nov-24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CA39BE-7F84-4587-8570-12027979898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FBEB4E3-D633-4EC3-8CE7-A558771D491F}" type="datetimeFigureOut">
              <a:rPr lang="en-US" smtClean="0"/>
              <a:t>14-Nov-24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CA39BE-7F84-4587-8570-12027979898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BFBEB4E3-D633-4EC3-8CE7-A558771D491F}" type="datetimeFigureOut">
              <a:rPr lang="en-US" smtClean="0"/>
              <a:t>14-Nov-24</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36CA39BE-7F84-4587-8570-12027979898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5905" algn="l" rtl="0" eaLnBrk="1" latinLnBrk="0" hangingPunct="1">
        <a:spcBef>
          <a:spcPts val="300"/>
        </a:spcBef>
        <a:buClr>
          <a:schemeClr val="accent3"/>
        </a:buClr>
        <a:buFont typeface="Georgia" panose="02040502050405020303"/>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panose="02040502050405020303"/>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panose="05020102010507070707"/>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panose="05020102010507070707"/>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panose="02040502050405020303"/>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9</a:t>
            </a:r>
            <a:endParaRPr lang="en-US" dirty="0"/>
          </a:p>
        </p:txBody>
      </p:sp>
      <p:sp>
        <p:nvSpPr>
          <p:cNvPr id="3" name="Subtitle 2"/>
          <p:cNvSpPr>
            <a:spLocks noGrp="1"/>
          </p:cNvSpPr>
          <p:nvPr>
            <p:ph type="subTitle" idx="1"/>
          </p:nvPr>
        </p:nvSpPr>
        <p:spPr/>
        <p:txBody>
          <a:bodyPr/>
          <a:lstStyle/>
          <a:p>
            <a:r>
              <a:rPr lang="en-US" dirty="0" smtClean="0"/>
              <a:t>Transport Layer </a:t>
            </a:r>
            <a:endParaRPr lang="en-US" dirty="0"/>
          </a:p>
        </p:txBody>
      </p:sp>
      <p:sp>
        <p:nvSpPr>
          <p:cNvPr id="4" name="Rectangle 3"/>
          <p:cNvSpPr/>
          <p:nvPr/>
        </p:nvSpPr>
        <p:spPr>
          <a:xfrm>
            <a:off x="437322" y="5867400"/>
            <a:ext cx="4572000" cy="646331"/>
          </a:xfrm>
          <a:prstGeom prst="rect">
            <a:avLst/>
          </a:prstGeom>
        </p:spPr>
        <p:txBody>
          <a:bodyPr>
            <a:spAutoFit/>
          </a:bodyPr>
          <a:lstStyle/>
          <a:p>
            <a:r>
              <a:rPr lang="en-US" dirty="0"/>
              <a:t>Module </a:t>
            </a:r>
            <a:r>
              <a:rPr lang="en-US" dirty="0" smtClean="0"/>
              <a:t>14: Transport Layer</a:t>
            </a:r>
            <a:endParaRPr lang="en-US" dirty="0"/>
          </a:p>
          <a:p>
            <a:r>
              <a:rPr lang="en-US" dirty="0"/>
              <a:t>Introduction to Networks v7.0 (ITN)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l="38750" t="23438" r="4375" b="17187"/>
          <a:stretch>
            <a:fillRect/>
          </a:stretch>
        </p:blipFill>
        <p:spPr bwMode="auto">
          <a:xfrm>
            <a:off x="0" y="1371600"/>
            <a:ext cx="5029200" cy="34290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l="38750" t="23438" r="2500" b="32812"/>
          <a:stretch>
            <a:fillRect/>
          </a:stretch>
        </p:blipFill>
        <p:spPr bwMode="auto">
          <a:xfrm>
            <a:off x="4795158" y="4267200"/>
            <a:ext cx="4348842" cy="2590800"/>
          </a:xfrm>
          <a:prstGeom prst="rect">
            <a:avLst/>
          </a:prstGeom>
          <a:noFill/>
          <a:ln w="9525">
            <a:noFill/>
            <a:miter lim="800000"/>
            <a:headEnd/>
            <a:tailEnd/>
          </a:ln>
          <a:effectLst/>
        </p:spPr>
      </p:pic>
      <p:sp>
        <p:nvSpPr>
          <p:cNvPr id="2" name="Rectangle 1"/>
          <p:cNvSpPr/>
          <p:nvPr/>
        </p:nvSpPr>
        <p:spPr>
          <a:xfrm>
            <a:off x="76200" y="2514600"/>
            <a:ext cx="4343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200" y="2895600"/>
            <a:ext cx="4343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94351" y="3276600"/>
            <a:ext cx="2125249"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l="39375" t="23438" r="4375" b="15625"/>
          <a:stretch>
            <a:fillRect/>
          </a:stretch>
        </p:blipFill>
        <p:spPr bwMode="auto">
          <a:xfrm>
            <a:off x="762000" y="1828800"/>
            <a:ext cx="7696200" cy="4724400"/>
          </a:xfrm>
          <a:prstGeom prst="rect">
            <a:avLst/>
          </a:prstGeom>
          <a:noFill/>
          <a:ln w="9525">
            <a:noFill/>
            <a:miter lim="800000"/>
            <a:headEnd/>
            <a:tailEnd/>
          </a:ln>
          <a:effectLst/>
        </p:spPr>
      </p:pic>
      <p:sp>
        <p:nvSpPr>
          <p:cNvPr id="5" name="Title 4"/>
          <p:cNvSpPr>
            <a:spLocks noGrp="1"/>
          </p:cNvSpPr>
          <p:nvPr>
            <p:ph type="title"/>
          </p:nvPr>
        </p:nvSpPr>
        <p:spPr>
          <a:xfrm>
            <a:off x="381000" y="838200"/>
            <a:ext cx="8229600" cy="1069848"/>
          </a:xfrm>
        </p:spPr>
        <p:txBody>
          <a:bodyPr/>
          <a:lstStyle/>
          <a:p>
            <a:r>
              <a:rPr lang="en-US" dirty="0" smtClean="0"/>
              <a:t>Differences of TCP and UDP</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l="39375" t="22656" r="3125" b="23438"/>
          <a:stretch>
            <a:fillRect/>
          </a:stretch>
        </p:blipFill>
        <p:spPr bwMode="auto">
          <a:xfrm>
            <a:off x="1143000" y="1066800"/>
            <a:ext cx="7010400" cy="52578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of Transport Layer</a:t>
            </a:r>
            <a:endParaRPr lang="en-US" dirty="0"/>
          </a:p>
        </p:txBody>
      </p:sp>
      <p:sp>
        <p:nvSpPr>
          <p:cNvPr id="3" name="Content Placeholder 2"/>
          <p:cNvSpPr>
            <a:spLocks noGrp="1"/>
          </p:cNvSpPr>
          <p:nvPr>
            <p:ph idx="1"/>
          </p:nvPr>
        </p:nvSpPr>
        <p:spPr/>
        <p:txBody>
          <a:bodyPr>
            <a:normAutofit fontScale="92500" lnSpcReduction="10000"/>
          </a:bodyPr>
          <a:lstStyle/>
          <a:p>
            <a:pPr marL="624205" indent="-514350">
              <a:buFont typeface="+mj-lt"/>
              <a:buAutoNum type="arabicPeriod"/>
            </a:pPr>
            <a:r>
              <a:rPr lang="en-MY" dirty="0" smtClean="0">
                <a:solidFill>
                  <a:schemeClr val="accent3">
                    <a:lumMod val="50000"/>
                  </a:schemeClr>
                </a:solidFill>
              </a:rPr>
              <a:t>Tracking individual conversation	</a:t>
            </a:r>
          </a:p>
          <a:p>
            <a:pPr marL="624205" indent="-514350">
              <a:buFont typeface="+mj-lt"/>
              <a:buAutoNum type="arabicPeriod"/>
            </a:pPr>
            <a:endParaRPr lang="en-MY" dirty="0" smtClean="0">
              <a:solidFill>
                <a:schemeClr val="accent3">
                  <a:lumMod val="50000"/>
                </a:schemeClr>
              </a:solidFill>
            </a:endParaRPr>
          </a:p>
          <a:p>
            <a:pPr marL="624205" indent="-514350">
              <a:buFont typeface="+mj-lt"/>
              <a:buAutoNum type="arabicPeriod"/>
            </a:pPr>
            <a:r>
              <a:rPr lang="en-MY" dirty="0" smtClean="0">
                <a:solidFill>
                  <a:schemeClr val="accent3">
                    <a:lumMod val="50000"/>
                  </a:schemeClr>
                </a:solidFill>
              </a:rPr>
              <a:t>Segmentation</a:t>
            </a:r>
          </a:p>
          <a:p>
            <a:pPr marL="624205" indent="-514350">
              <a:buFont typeface="+mj-lt"/>
              <a:buAutoNum type="arabicPeriod"/>
            </a:pPr>
            <a:endParaRPr lang="en-MY" dirty="0" smtClean="0">
              <a:solidFill>
                <a:schemeClr val="accent3">
                  <a:lumMod val="50000"/>
                </a:schemeClr>
              </a:solidFill>
            </a:endParaRPr>
          </a:p>
          <a:p>
            <a:pPr marL="624205" indent="-514350">
              <a:buFont typeface="+mj-lt"/>
              <a:buAutoNum type="arabicPeriod"/>
            </a:pPr>
            <a:r>
              <a:rPr lang="en-MY" dirty="0" smtClean="0">
                <a:solidFill>
                  <a:schemeClr val="accent3">
                    <a:lumMod val="50000"/>
                  </a:schemeClr>
                </a:solidFill>
              </a:rPr>
              <a:t>Establish / Terminate TCP connection (TCP only) ***</a:t>
            </a:r>
          </a:p>
          <a:p>
            <a:pPr marL="624205" indent="-514350">
              <a:buFont typeface="+mj-lt"/>
              <a:buAutoNum type="arabicPeriod"/>
            </a:pPr>
            <a:endParaRPr lang="en-MY" dirty="0" smtClean="0">
              <a:solidFill>
                <a:schemeClr val="accent3">
                  <a:lumMod val="50000"/>
                </a:schemeClr>
              </a:solidFill>
            </a:endParaRPr>
          </a:p>
          <a:p>
            <a:pPr marL="624205" indent="-514350">
              <a:buFont typeface="+mj-lt"/>
              <a:buAutoNum type="arabicPeriod"/>
            </a:pPr>
            <a:r>
              <a:rPr lang="en-MY" dirty="0" smtClean="0">
                <a:solidFill>
                  <a:schemeClr val="accent3">
                    <a:lumMod val="50000"/>
                  </a:schemeClr>
                </a:solidFill>
              </a:rPr>
              <a:t>Ensure Reliable Delivery (TCP only) ***</a:t>
            </a:r>
          </a:p>
          <a:p>
            <a:pPr marL="624205" indent="-514350">
              <a:buFont typeface="+mj-lt"/>
              <a:buAutoNum type="arabicPeriod"/>
            </a:pPr>
            <a:endParaRPr lang="en-MY" dirty="0" smtClean="0">
              <a:solidFill>
                <a:schemeClr val="accent3">
                  <a:lumMod val="50000"/>
                </a:schemeClr>
              </a:solidFill>
            </a:endParaRPr>
          </a:p>
          <a:p>
            <a:pPr marL="624205" indent="-514350">
              <a:buFont typeface="+mj-lt"/>
              <a:buAutoNum type="arabicPeriod"/>
            </a:pPr>
            <a:r>
              <a:rPr lang="en-MY" dirty="0" smtClean="0">
                <a:solidFill>
                  <a:schemeClr val="accent3">
                    <a:lumMod val="50000"/>
                  </a:schemeClr>
                </a:solidFill>
              </a:rPr>
              <a:t>Identifying the correct application</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pPr marL="624205" indent="-514350">
              <a:buAutoNum type="arabicPeriod"/>
            </a:pPr>
            <a:r>
              <a:rPr lang="en-MY" sz="3000" b="1" u="sng" dirty="0" smtClean="0">
                <a:solidFill>
                  <a:schemeClr val="accent3">
                    <a:lumMod val="50000"/>
                  </a:schemeClr>
                </a:solidFill>
              </a:rPr>
              <a:t>Tracking individual conversation </a:t>
            </a:r>
          </a:p>
          <a:p>
            <a:pPr marL="624205" indent="-514350">
              <a:buNone/>
            </a:pPr>
            <a:endParaRPr lang="en-MY" u="sng" dirty="0" smtClean="0">
              <a:solidFill>
                <a:schemeClr val="accent3">
                  <a:lumMod val="50000"/>
                </a:schemeClr>
              </a:solidFill>
            </a:endParaRPr>
          </a:p>
          <a:p>
            <a:pPr marL="624205" indent="-514350" algn="just"/>
            <a:r>
              <a:rPr lang="en-MY" dirty="0" smtClean="0">
                <a:solidFill>
                  <a:schemeClr val="accent3">
                    <a:lumMod val="50000"/>
                  </a:schemeClr>
                </a:solidFill>
              </a:rPr>
              <a:t>When a </a:t>
            </a:r>
            <a:r>
              <a:rPr lang="en-MY" dirty="0" smtClean="0">
                <a:solidFill>
                  <a:srgbClr val="FF0000"/>
                </a:solidFill>
              </a:rPr>
              <a:t>source application </a:t>
            </a:r>
            <a:r>
              <a:rPr lang="en-MY" dirty="0" smtClean="0">
                <a:solidFill>
                  <a:schemeClr val="accent3">
                    <a:lumMod val="50000"/>
                  </a:schemeClr>
                </a:solidFill>
              </a:rPr>
              <a:t>communicates with a </a:t>
            </a:r>
            <a:r>
              <a:rPr lang="en-MY" dirty="0" smtClean="0">
                <a:solidFill>
                  <a:srgbClr val="FF0000"/>
                </a:solidFill>
              </a:rPr>
              <a:t>destination application</a:t>
            </a:r>
            <a:r>
              <a:rPr lang="en-MY" dirty="0" smtClean="0">
                <a:solidFill>
                  <a:schemeClr val="accent3">
                    <a:lumMod val="50000"/>
                  </a:schemeClr>
                </a:solidFill>
              </a:rPr>
              <a:t>, it is known as a </a:t>
            </a:r>
            <a:r>
              <a:rPr lang="en-MY" i="1" dirty="0" smtClean="0">
                <a:solidFill>
                  <a:srgbClr val="FF0000"/>
                </a:solidFill>
              </a:rPr>
              <a:t>conversation </a:t>
            </a:r>
          </a:p>
          <a:p>
            <a:pPr marL="624205" indent="-514350" algn="just"/>
            <a:endParaRPr lang="en-MY" dirty="0" smtClean="0">
              <a:solidFill>
                <a:schemeClr val="accent3">
                  <a:lumMod val="50000"/>
                </a:schemeClr>
              </a:solidFill>
            </a:endParaRPr>
          </a:p>
          <a:p>
            <a:pPr marL="624205" indent="-514350" algn="just"/>
            <a:r>
              <a:rPr lang="en-MY" dirty="0" smtClean="0">
                <a:solidFill>
                  <a:schemeClr val="accent3">
                    <a:lumMod val="50000"/>
                  </a:schemeClr>
                </a:solidFill>
              </a:rPr>
              <a:t>A host may have </a:t>
            </a:r>
            <a:r>
              <a:rPr lang="en-MY" dirty="0" smtClean="0">
                <a:solidFill>
                  <a:srgbClr val="FF0000"/>
                </a:solidFill>
              </a:rPr>
              <a:t>multiple network applications running at the same time</a:t>
            </a:r>
            <a:r>
              <a:rPr lang="en-MY" dirty="0" smtClean="0">
                <a:solidFill>
                  <a:schemeClr val="accent3">
                    <a:lumMod val="50000"/>
                  </a:schemeClr>
                </a:solidFill>
              </a:rPr>
              <a:t> and communicating with one or more applications on a remote host</a:t>
            </a:r>
          </a:p>
          <a:p>
            <a:pPr marL="624205" indent="-514350" algn="just"/>
            <a:endParaRPr lang="en-MY" dirty="0" smtClean="0">
              <a:solidFill>
                <a:schemeClr val="accent3">
                  <a:lumMod val="50000"/>
                </a:schemeClr>
              </a:solidFill>
            </a:endParaRPr>
          </a:p>
          <a:p>
            <a:pPr marL="624205" indent="-514350" algn="just"/>
            <a:r>
              <a:rPr lang="en-MY" dirty="0" smtClean="0">
                <a:solidFill>
                  <a:srgbClr val="FF0000"/>
                </a:solidFill>
              </a:rPr>
              <a:t>Transport Layer </a:t>
            </a:r>
            <a:r>
              <a:rPr lang="en-MY" dirty="0" smtClean="0">
                <a:solidFill>
                  <a:schemeClr val="accent3">
                    <a:lumMod val="50000"/>
                  </a:schemeClr>
                </a:solidFill>
              </a:rPr>
              <a:t>is responsible in </a:t>
            </a:r>
            <a:r>
              <a:rPr lang="en-MY" dirty="0" smtClean="0">
                <a:solidFill>
                  <a:srgbClr val="FF0000"/>
                </a:solidFill>
              </a:rPr>
              <a:t>maintaining and keep tracking </a:t>
            </a:r>
            <a:r>
              <a:rPr lang="en-MY" dirty="0" smtClean="0">
                <a:solidFill>
                  <a:schemeClr val="accent3">
                    <a:lumMod val="50000"/>
                  </a:schemeClr>
                </a:solidFill>
              </a:rPr>
              <a:t>the conversations </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38750" t="23438" r="8750" b="12500"/>
          <a:stretch>
            <a:fillRect/>
          </a:stretch>
        </p:blipFill>
        <p:spPr bwMode="auto">
          <a:xfrm>
            <a:off x="304800" y="609600"/>
            <a:ext cx="8686800" cy="5867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20000"/>
          </a:bodyPr>
          <a:lstStyle/>
          <a:p>
            <a:pPr marL="624205" indent="-514350">
              <a:buAutoNum type="arabicPeriod" startAt="2"/>
            </a:pPr>
            <a:r>
              <a:rPr lang="en-MY" sz="3600" b="1" u="sng" dirty="0" smtClean="0">
                <a:solidFill>
                  <a:schemeClr val="accent3">
                    <a:lumMod val="50000"/>
                  </a:schemeClr>
                </a:solidFill>
              </a:rPr>
              <a:t>Segmentation</a:t>
            </a:r>
          </a:p>
          <a:p>
            <a:pPr marL="624205" indent="-514350">
              <a:buAutoNum type="arabicPeriod" startAt="2"/>
            </a:pPr>
            <a:endParaRPr lang="en-MY" u="sng" dirty="0" smtClean="0">
              <a:solidFill>
                <a:schemeClr val="accent3">
                  <a:lumMod val="50000"/>
                </a:schemeClr>
              </a:solidFill>
            </a:endParaRPr>
          </a:p>
          <a:p>
            <a:pPr algn="just"/>
            <a:r>
              <a:rPr lang="en-US" dirty="0" smtClean="0"/>
              <a:t>Data stream to be transmitted will be broken into smaller, manageable pieces (</a:t>
            </a:r>
            <a:r>
              <a:rPr lang="en-US" i="1" dirty="0" smtClean="0">
                <a:solidFill>
                  <a:srgbClr val="FF0000"/>
                </a:solidFill>
              </a:rPr>
              <a:t>segment/datagram</a:t>
            </a:r>
            <a:r>
              <a:rPr lang="en-US" dirty="0" smtClean="0"/>
              <a:t>)</a:t>
            </a:r>
          </a:p>
          <a:p>
            <a:pPr algn="just"/>
            <a:endParaRPr lang="en-US" dirty="0" smtClean="0"/>
          </a:p>
          <a:p>
            <a:pPr algn="just"/>
            <a:endParaRPr lang="en-MY" dirty="0" smtClean="0"/>
          </a:p>
          <a:p>
            <a:pPr algn="just"/>
            <a:r>
              <a:rPr lang="en-MY" dirty="0" smtClean="0"/>
              <a:t>A </a:t>
            </a:r>
            <a:r>
              <a:rPr lang="en-MY" dirty="0" smtClean="0">
                <a:solidFill>
                  <a:srgbClr val="FF0000"/>
                </a:solidFill>
              </a:rPr>
              <a:t>TCP header </a:t>
            </a:r>
            <a:r>
              <a:rPr lang="en-MY" i="1" dirty="0" smtClean="0">
                <a:solidFill>
                  <a:srgbClr val="FF0000"/>
                </a:solidFill>
              </a:rPr>
              <a:t>(that consists of Sequence No.) </a:t>
            </a:r>
            <a:r>
              <a:rPr lang="en-MY" dirty="0" smtClean="0"/>
              <a:t>, used for reassembly, will be </a:t>
            </a:r>
            <a:r>
              <a:rPr lang="en-MY" dirty="0" smtClean="0">
                <a:solidFill>
                  <a:srgbClr val="FF0000"/>
                </a:solidFill>
              </a:rPr>
              <a:t>encapsulated</a:t>
            </a:r>
            <a:r>
              <a:rPr lang="en-MY" dirty="0" smtClean="0"/>
              <a:t> to each block of data.</a:t>
            </a:r>
          </a:p>
          <a:p>
            <a:pPr algn="just"/>
            <a:endParaRPr lang="en-MY" dirty="0" smtClean="0"/>
          </a:p>
          <a:p>
            <a:pPr algn="just"/>
            <a:r>
              <a:rPr lang="en-MY" dirty="0" smtClean="0"/>
              <a:t>At the destination, the Transport Layer must will </a:t>
            </a:r>
            <a:r>
              <a:rPr lang="en-MY" dirty="0" smtClean="0">
                <a:solidFill>
                  <a:srgbClr val="FF0000"/>
                </a:solidFill>
              </a:rPr>
              <a:t>reconstruct (reassembled)</a:t>
            </a:r>
            <a:r>
              <a:rPr lang="en-MY" dirty="0" smtClean="0"/>
              <a:t> the pieces of data into a complete data stream that is useful to the Application Layer.</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l="38750" t="23438" r="8750" b="12500"/>
          <a:stretch>
            <a:fillRect/>
          </a:stretch>
        </p:blipFill>
        <p:spPr bwMode="auto">
          <a:xfrm>
            <a:off x="381000" y="609600"/>
            <a:ext cx="8229600" cy="5867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srcRect/>
          <a:stretch>
            <a:fillRect/>
          </a:stretch>
        </p:blipFill>
        <p:spPr bwMode="auto">
          <a:xfrm>
            <a:off x="457200" y="1219200"/>
            <a:ext cx="8229600" cy="52863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Segmentation?</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MY" dirty="0" smtClean="0"/>
              <a:t>Sending of data as one complete communication stream, could </a:t>
            </a:r>
            <a:r>
              <a:rPr lang="en-MY" dirty="0" smtClean="0">
                <a:solidFill>
                  <a:srgbClr val="FF0000"/>
                </a:solidFill>
              </a:rPr>
              <a:t>use all of the available bandwidth </a:t>
            </a:r>
            <a:r>
              <a:rPr lang="en-MY" dirty="0" smtClean="0"/>
              <a:t>and </a:t>
            </a:r>
            <a:r>
              <a:rPr lang="en-MY" dirty="0" smtClean="0">
                <a:solidFill>
                  <a:srgbClr val="FF0000"/>
                </a:solidFill>
              </a:rPr>
              <a:t>prevent other communications from occurring </a:t>
            </a:r>
            <a:r>
              <a:rPr lang="en-MY" dirty="0" smtClean="0"/>
              <a:t>at the same time. It also makes </a:t>
            </a:r>
            <a:r>
              <a:rPr lang="en-MY" dirty="0" smtClean="0">
                <a:solidFill>
                  <a:srgbClr val="FF0000"/>
                </a:solidFill>
              </a:rPr>
              <a:t>error recovery </a:t>
            </a:r>
            <a:r>
              <a:rPr lang="en-MY" dirty="0" smtClean="0"/>
              <a:t>and retransmission of damaged data difficult.</a:t>
            </a:r>
          </a:p>
          <a:p>
            <a:pPr algn="just"/>
            <a:endParaRPr lang="en-MY" dirty="0" smtClean="0"/>
          </a:p>
          <a:p>
            <a:pPr algn="just"/>
            <a:r>
              <a:rPr lang="en-MY" i="1" dirty="0" smtClean="0"/>
              <a:t>For example, a streaming video, the media would be completely consumed by the one communication stream instead of shared. You could not receive emails, chat on instant messenger, or view web pages while viewing the video.</a:t>
            </a:r>
            <a:endParaRPr lang="en-US"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Objectives</a:t>
            </a:r>
            <a:endParaRPr lang="en-US" dirty="0"/>
          </a:p>
        </p:txBody>
      </p:sp>
      <p:sp>
        <p:nvSpPr>
          <p:cNvPr id="2" name="Content Placeholder 1"/>
          <p:cNvSpPr>
            <a:spLocks noGrp="1"/>
          </p:cNvSpPr>
          <p:nvPr>
            <p:ph idx="1"/>
          </p:nvPr>
        </p:nvSpPr>
        <p:spPr/>
        <p:txBody>
          <a:bodyPr>
            <a:normAutofit/>
          </a:bodyPr>
          <a:lstStyle/>
          <a:p>
            <a:r>
              <a:rPr lang="en-US" dirty="0" smtClean="0"/>
              <a:t>Roles of Transport Layer</a:t>
            </a:r>
          </a:p>
          <a:p>
            <a:endParaRPr lang="en-US" dirty="0" smtClean="0"/>
          </a:p>
          <a:p>
            <a:r>
              <a:rPr lang="en-US" dirty="0" smtClean="0"/>
              <a:t>Two protocols involved: TCP and UDP</a:t>
            </a:r>
          </a:p>
          <a:p>
            <a:endParaRPr lang="en-US" dirty="0" smtClean="0"/>
          </a:p>
          <a:p>
            <a:r>
              <a:rPr lang="en-US" smtClean="0"/>
              <a:t>Differences between TCP and UDP</a:t>
            </a:r>
            <a:endParaRPr lang="en-US" dirty="0" smtClean="0"/>
          </a:p>
          <a:p>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10000"/>
          </a:bodyPr>
          <a:lstStyle/>
          <a:p>
            <a:pPr marL="624205" indent="-514350">
              <a:buAutoNum type="arabicPeriod" startAt="3"/>
            </a:pPr>
            <a:r>
              <a:rPr lang="en-MY" sz="3300" b="1" u="sng" dirty="0" smtClean="0">
                <a:solidFill>
                  <a:schemeClr val="accent3">
                    <a:lumMod val="50000"/>
                  </a:schemeClr>
                </a:solidFill>
              </a:rPr>
              <a:t>Establish / Terminate TCP connection </a:t>
            </a:r>
          </a:p>
          <a:p>
            <a:pPr marL="624205" indent="-514350">
              <a:buNone/>
            </a:pPr>
            <a:r>
              <a:rPr lang="en-MY" sz="3300" b="1" dirty="0" smtClean="0">
                <a:solidFill>
                  <a:schemeClr val="accent3">
                    <a:lumMod val="50000"/>
                  </a:schemeClr>
                </a:solidFill>
              </a:rPr>
              <a:t>	</a:t>
            </a:r>
            <a:r>
              <a:rPr lang="en-MY" sz="3300" b="1" i="1" u="sng" dirty="0" smtClean="0">
                <a:solidFill>
                  <a:schemeClr val="accent3">
                    <a:lumMod val="50000"/>
                  </a:schemeClr>
                </a:solidFill>
              </a:rPr>
              <a:t>(applicable to TCP only)</a:t>
            </a:r>
          </a:p>
          <a:p>
            <a:pPr marL="624205" indent="-514350"/>
            <a:endParaRPr lang="en-MY" u="sng" dirty="0" smtClean="0">
              <a:solidFill>
                <a:schemeClr val="accent3">
                  <a:lumMod val="50000"/>
                </a:schemeClr>
              </a:solidFill>
            </a:endParaRPr>
          </a:p>
          <a:p>
            <a:pPr marL="624205" indent="-514350" algn="just"/>
            <a:r>
              <a:rPr lang="en-MY" dirty="0" smtClean="0"/>
              <a:t>TCP is a </a:t>
            </a:r>
            <a:r>
              <a:rPr lang="en-MY" i="1" dirty="0" smtClean="0">
                <a:solidFill>
                  <a:srgbClr val="FF0000"/>
                </a:solidFill>
              </a:rPr>
              <a:t>connection-oriented</a:t>
            </a:r>
            <a:r>
              <a:rPr lang="en-MY" dirty="0" smtClean="0"/>
              <a:t> protocol (UDP is </a:t>
            </a:r>
            <a:r>
              <a:rPr lang="en-MY" i="1" dirty="0" smtClean="0"/>
              <a:t>connectionless</a:t>
            </a:r>
            <a:r>
              <a:rPr lang="en-MY" dirty="0" smtClean="0"/>
              <a:t>)</a:t>
            </a:r>
          </a:p>
          <a:p>
            <a:pPr marL="624205" indent="-514350" algn="just"/>
            <a:endParaRPr lang="en-MY" dirty="0" smtClean="0"/>
          </a:p>
          <a:p>
            <a:pPr marL="624205" indent="-514350" algn="just"/>
            <a:r>
              <a:rPr lang="en-MY" dirty="0" smtClean="0"/>
              <a:t>Establishes a </a:t>
            </a:r>
            <a:r>
              <a:rPr lang="en-MY" dirty="0" smtClean="0">
                <a:solidFill>
                  <a:srgbClr val="FF0000"/>
                </a:solidFill>
              </a:rPr>
              <a:t>connection (or session) </a:t>
            </a:r>
            <a:r>
              <a:rPr lang="en-MY" dirty="0" smtClean="0"/>
              <a:t>between source and destination devices </a:t>
            </a:r>
            <a:r>
              <a:rPr lang="en-MY" dirty="0" smtClean="0">
                <a:solidFill>
                  <a:srgbClr val="FF0000"/>
                </a:solidFill>
              </a:rPr>
              <a:t>prior to forwarding </a:t>
            </a:r>
            <a:r>
              <a:rPr lang="en-MY" dirty="0" smtClean="0"/>
              <a:t>any traffic.</a:t>
            </a:r>
          </a:p>
          <a:p>
            <a:pPr marL="624205" indent="-514350" algn="just">
              <a:buNone/>
            </a:pPr>
            <a:endParaRPr lang="en-MY" dirty="0" smtClean="0"/>
          </a:p>
          <a:p>
            <a:pPr marL="624205" indent="-514350" algn="just"/>
            <a:r>
              <a:rPr lang="en-MY" dirty="0" smtClean="0">
                <a:solidFill>
                  <a:srgbClr val="FF0000"/>
                </a:solidFill>
              </a:rPr>
              <a:t>After the communication </a:t>
            </a:r>
            <a:r>
              <a:rPr lang="en-MY" dirty="0" smtClean="0"/>
              <a:t>is completed, the sessions are closed and the </a:t>
            </a:r>
            <a:r>
              <a:rPr lang="en-MY" dirty="0" smtClean="0">
                <a:solidFill>
                  <a:srgbClr val="FF0000"/>
                </a:solidFill>
              </a:rPr>
              <a:t>connection is terminated</a:t>
            </a:r>
            <a:endParaRPr lang="en-MY" u="sng" dirty="0" smtClean="0">
              <a:solidFill>
                <a:schemeClr val="accent3">
                  <a:lumMod val="50000"/>
                </a:schemeClr>
              </a:solidFill>
            </a:endParaRPr>
          </a:p>
          <a:p>
            <a:pPr>
              <a:buNone/>
            </a:pPr>
            <a:endParaRPr lang="en-MY" u="sng" dirty="0" smtClean="0">
              <a:solidFill>
                <a:schemeClr val="accent3">
                  <a:lumMod val="50000"/>
                </a:schemeClr>
              </a:solidFill>
            </a:endParaRPr>
          </a:p>
          <a:p>
            <a:pPr>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session establishment?</a:t>
            </a:r>
            <a:endParaRPr lang="en-US" dirty="0"/>
          </a:p>
        </p:txBody>
      </p:sp>
      <p:sp>
        <p:nvSpPr>
          <p:cNvPr id="3" name="Content Placeholder 2"/>
          <p:cNvSpPr>
            <a:spLocks noGrp="1"/>
          </p:cNvSpPr>
          <p:nvPr>
            <p:ph idx="1"/>
          </p:nvPr>
        </p:nvSpPr>
        <p:spPr/>
        <p:txBody>
          <a:bodyPr/>
          <a:lstStyle/>
          <a:p>
            <a:pPr algn="just"/>
            <a:r>
              <a:rPr lang="en-MY" dirty="0" smtClean="0"/>
              <a:t>Through session establishment, the devices </a:t>
            </a:r>
            <a:r>
              <a:rPr lang="en-MY" dirty="0" smtClean="0">
                <a:solidFill>
                  <a:srgbClr val="FF0000"/>
                </a:solidFill>
              </a:rPr>
              <a:t>negotiate</a:t>
            </a:r>
            <a:r>
              <a:rPr lang="en-MY" dirty="0" smtClean="0"/>
              <a:t> the </a:t>
            </a:r>
            <a:r>
              <a:rPr lang="en-MY" i="1" dirty="0" smtClean="0">
                <a:solidFill>
                  <a:srgbClr val="FF0000"/>
                </a:solidFill>
              </a:rPr>
              <a:t>amount of traffic </a:t>
            </a:r>
            <a:r>
              <a:rPr lang="en-MY" dirty="0" smtClean="0"/>
              <a:t>that can be forwarded at a given time, ensure </a:t>
            </a:r>
            <a:r>
              <a:rPr lang="en-MY" i="1" dirty="0" smtClean="0">
                <a:solidFill>
                  <a:srgbClr val="FF0000"/>
                </a:solidFill>
              </a:rPr>
              <a:t>both parties are ready</a:t>
            </a:r>
            <a:r>
              <a:rPr lang="en-MY" dirty="0" smtClean="0"/>
              <a:t> and the communication data between the two can be closely managed.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10000"/>
          </a:bodyPr>
          <a:lstStyle/>
          <a:p>
            <a:r>
              <a:rPr lang="en-MY" dirty="0" smtClean="0"/>
              <a:t>TCP uses a process called a </a:t>
            </a:r>
            <a:r>
              <a:rPr lang="en-MY" dirty="0" smtClean="0">
                <a:solidFill>
                  <a:srgbClr val="FF0000"/>
                </a:solidFill>
              </a:rPr>
              <a:t>three-way handshake </a:t>
            </a:r>
            <a:r>
              <a:rPr lang="en-MY" dirty="0" smtClean="0"/>
              <a:t>to create a new TCP connection</a:t>
            </a:r>
          </a:p>
          <a:p>
            <a:endParaRPr lang="en-MY" b="1" dirty="0" smtClean="0"/>
          </a:p>
          <a:p>
            <a:r>
              <a:rPr lang="en-MY" b="1" dirty="0" smtClean="0"/>
              <a:t>Step 1.</a:t>
            </a:r>
            <a:r>
              <a:rPr lang="en-MY" dirty="0" smtClean="0"/>
              <a:t> The initiating </a:t>
            </a:r>
            <a:r>
              <a:rPr lang="en-MY" dirty="0" smtClean="0">
                <a:solidFill>
                  <a:srgbClr val="FF0000"/>
                </a:solidFill>
              </a:rPr>
              <a:t>client requests </a:t>
            </a:r>
            <a:r>
              <a:rPr lang="en-MY" dirty="0" smtClean="0"/>
              <a:t>a client-to-server communication session with the </a:t>
            </a:r>
            <a:r>
              <a:rPr lang="en-MY" dirty="0" smtClean="0">
                <a:solidFill>
                  <a:srgbClr val="FF0000"/>
                </a:solidFill>
              </a:rPr>
              <a:t>server</a:t>
            </a:r>
            <a:r>
              <a:rPr lang="en-MY" dirty="0" smtClean="0"/>
              <a:t>.</a:t>
            </a:r>
          </a:p>
          <a:p>
            <a:endParaRPr lang="en-MY" b="1" dirty="0" smtClean="0"/>
          </a:p>
          <a:p>
            <a:r>
              <a:rPr lang="en-MY" b="1" dirty="0" smtClean="0"/>
              <a:t>Step 2.</a:t>
            </a:r>
            <a:r>
              <a:rPr lang="en-MY" dirty="0" smtClean="0"/>
              <a:t> The </a:t>
            </a:r>
            <a:r>
              <a:rPr lang="en-MY" dirty="0" smtClean="0">
                <a:solidFill>
                  <a:srgbClr val="FF0000"/>
                </a:solidFill>
              </a:rPr>
              <a:t>server acknowledges </a:t>
            </a:r>
            <a:r>
              <a:rPr lang="en-MY" dirty="0" smtClean="0"/>
              <a:t>the client-to-server communication session </a:t>
            </a:r>
            <a:r>
              <a:rPr lang="en-MY" dirty="0" smtClean="0">
                <a:solidFill>
                  <a:srgbClr val="FF0000"/>
                </a:solidFill>
              </a:rPr>
              <a:t>and requests a server-to-client</a:t>
            </a:r>
            <a:r>
              <a:rPr lang="en-MY" dirty="0" smtClean="0"/>
              <a:t> communication session.</a:t>
            </a:r>
          </a:p>
          <a:p>
            <a:endParaRPr lang="en-MY" b="1" dirty="0" smtClean="0"/>
          </a:p>
          <a:p>
            <a:r>
              <a:rPr lang="en-MY" b="1" dirty="0" smtClean="0"/>
              <a:t>Step 3.</a:t>
            </a:r>
            <a:r>
              <a:rPr lang="en-MY" dirty="0" smtClean="0"/>
              <a:t> The initiating </a:t>
            </a:r>
            <a:r>
              <a:rPr lang="en-MY" dirty="0" smtClean="0">
                <a:solidFill>
                  <a:srgbClr val="FF0000"/>
                </a:solidFill>
              </a:rPr>
              <a:t>client acknowledges </a:t>
            </a:r>
            <a:r>
              <a:rPr lang="en-MY" dirty="0" smtClean="0"/>
              <a:t>the server-to-client communication session. Session set up complete.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48750" t="23438" r="13125" b="31250"/>
          <a:stretch>
            <a:fillRect/>
          </a:stretch>
        </p:blipFill>
        <p:spPr bwMode="auto">
          <a:xfrm>
            <a:off x="2133600" y="1371600"/>
            <a:ext cx="5029200" cy="4781865"/>
          </a:xfrm>
          <a:prstGeom prst="rect">
            <a:avLst/>
          </a:prstGeom>
          <a:noFill/>
          <a:ln w="25400">
            <a:solidFill>
              <a:schemeClr val="accent1"/>
            </a:solidFill>
            <a:miter lim="800000"/>
            <a:headEnd/>
            <a:tailEnd/>
          </a:ln>
          <a:effectLst/>
        </p:spPr>
      </p:pic>
      <p:pic>
        <p:nvPicPr>
          <p:cNvPr id="1028" name="Picture 4"/>
          <p:cNvPicPr>
            <a:picLocks noChangeAspect="1" noChangeArrowheads="1"/>
          </p:cNvPicPr>
          <p:nvPr/>
        </p:nvPicPr>
        <p:blipFill>
          <a:blip r:embed="rId4"/>
          <a:srcRect l="46250" t="24219" r="13125" b="27344"/>
          <a:stretch>
            <a:fillRect/>
          </a:stretch>
        </p:blipFill>
        <p:spPr bwMode="auto">
          <a:xfrm>
            <a:off x="2133600" y="1371600"/>
            <a:ext cx="5029200" cy="4797100"/>
          </a:xfrm>
          <a:prstGeom prst="rect">
            <a:avLst/>
          </a:prstGeom>
          <a:noFill/>
          <a:ln w="25400">
            <a:solidFill>
              <a:schemeClr val="accent1"/>
            </a:solidFill>
            <a:miter lim="800000"/>
            <a:headEnd/>
            <a:tailEnd/>
          </a:ln>
          <a:effectLst/>
        </p:spPr>
      </p:pic>
      <p:pic>
        <p:nvPicPr>
          <p:cNvPr id="1029" name="Picture 5"/>
          <p:cNvPicPr>
            <a:picLocks noChangeAspect="1" noChangeArrowheads="1"/>
          </p:cNvPicPr>
          <p:nvPr/>
        </p:nvPicPr>
        <p:blipFill>
          <a:blip r:embed="rId5"/>
          <a:srcRect l="46875" t="22656" r="12500" b="29688"/>
          <a:stretch>
            <a:fillRect/>
          </a:stretch>
        </p:blipFill>
        <p:spPr bwMode="auto">
          <a:xfrm>
            <a:off x="2133600" y="1371600"/>
            <a:ext cx="5029200" cy="4800600"/>
          </a:xfrm>
          <a:prstGeom prst="rect">
            <a:avLst/>
          </a:prstGeom>
          <a:noFill/>
          <a:ln w="25400">
            <a:solidFill>
              <a:schemeClr val="accent1"/>
            </a:solidFill>
            <a:miter lim="800000"/>
            <a:headEnd/>
            <a:tailEnd/>
          </a:ln>
          <a:effectLst/>
        </p:spPr>
      </p:pic>
      <p:pic>
        <p:nvPicPr>
          <p:cNvPr id="1030" name="Picture 6"/>
          <p:cNvPicPr>
            <a:picLocks noChangeAspect="1" noChangeArrowheads="1"/>
          </p:cNvPicPr>
          <p:nvPr/>
        </p:nvPicPr>
        <p:blipFill>
          <a:blip r:embed="rId6"/>
          <a:srcRect l="40625" t="22656" r="12500" b="31250"/>
          <a:stretch>
            <a:fillRect/>
          </a:stretch>
        </p:blipFill>
        <p:spPr bwMode="auto">
          <a:xfrm>
            <a:off x="2133600" y="1371600"/>
            <a:ext cx="5029200" cy="4800600"/>
          </a:xfrm>
          <a:prstGeom prst="rect">
            <a:avLst/>
          </a:prstGeom>
          <a:noFill/>
          <a:ln w="25400">
            <a:solidFill>
              <a:schemeClr val="accent1"/>
            </a:solidFill>
            <a:miter lim="800000"/>
            <a:headEnd/>
            <a:tailEnd/>
          </a:ln>
          <a:effectLst/>
        </p:spPr>
      </p:pic>
      <p:sp>
        <p:nvSpPr>
          <p:cNvPr id="6" name="Rectangle 5"/>
          <p:cNvSpPr/>
          <p:nvPr/>
        </p:nvSpPr>
        <p:spPr>
          <a:xfrm>
            <a:off x="3352800" y="6324600"/>
            <a:ext cx="2996333" cy="369332"/>
          </a:xfrm>
          <a:prstGeom prst="rect">
            <a:avLst/>
          </a:prstGeom>
        </p:spPr>
        <p:txBody>
          <a:bodyPr wrap="none">
            <a:spAutoFit/>
          </a:bodyPr>
          <a:lstStyle/>
          <a:p>
            <a:r>
              <a:rPr lang="en-US" dirty="0" smtClean="0"/>
              <a:t>Aka “</a:t>
            </a:r>
            <a:r>
              <a:rPr lang="en-US" i="1" dirty="0" smtClean="0">
                <a:solidFill>
                  <a:srgbClr val="FF0000"/>
                </a:solidFill>
              </a:rPr>
              <a:t>SYN, ACK-SYN, ACK</a:t>
            </a:r>
            <a:r>
              <a:rPr lang="en-US" dirty="0" smtClean="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20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20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handshk06"/>
          <p:cNvPicPr>
            <a:picLocks noChangeAspect="1" noChangeArrowheads="1"/>
          </p:cNvPicPr>
          <p:nvPr/>
        </p:nvPicPr>
        <p:blipFill>
          <a:blip r:embed="rId2"/>
          <a:srcRect/>
          <a:stretch>
            <a:fillRect/>
          </a:stretch>
        </p:blipFill>
        <p:spPr bwMode="auto">
          <a:xfrm>
            <a:off x="914400" y="1654175"/>
            <a:ext cx="7239000" cy="4060825"/>
          </a:xfrm>
          <a:prstGeom prst="rect">
            <a:avLst/>
          </a:prstGeom>
          <a:noFill/>
          <a:ln w="9525">
            <a:noFill/>
            <a:miter lim="800000"/>
            <a:headEnd/>
            <a:tailEnd/>
          </a:ln>
        </p:spPr>
      </p:pic>
      <p:sp>
        <p:nvSpPr>
          <p:cNvPr id="5" name="Rectangle 4"/>
          <p:cNvSpPr/>
          <p:nvPr/>
        </p:nvSpPr>
        <p:spPr>
          <a:xfrm>
            <a:off x="2438400" y="990600"/>
            <a:ext cx="4221027" cy="523220"/>
          </a:xfrm>
          <a:prstGeom prst="rect">
            <a:avLst/>
          </a:prstGeom>
        </p:spPr>
        <p:txBody>
          <a:bodyPr wrap="none">
            <a:spAutoFit/>
          </a:bodyPr>
          <a:lstStyle/>
          <a:p>
            <a:r>
              <a:rPr lang="en-US" sz="2800" dirty="0" smtClean="0">
                <a:effectLst>
                  <a:outerShdw blurRad="38100" dist="38100" dir="2700000" algn="tl">
                    <a:srgbClr val="C0C0C0"/>
                  </a:outerShdw>
                </a:effectLst>
              </a:rPr>
              <a:t>TCP Session Termination</a:t>
            </a:r>
            <a:endParaRPr lang="en-US" sz="2800" dirty="0"/>
          </a:p>
        </p:txBody>
      </p:sp>
      <p:sp>
        <p:nvSpPr>
          <p:cNvPr id="12" name="Rectangle 11"/>
          <p:cNvSpPr/>
          <p:nvPr/>
        </p:nvSpPr>
        <p:spPr>
          <a:xfrm>
            <a:off x="2928516" y="6019800"/>
            <a:ext cx="2884123" cy="369332"/>
          </a:xfrm>
          <a:prstGeom prst="rect">
            <a:avLst/>
          </a:prstGeom>
        </p:spPr>
        <p:txBody>
          <a:bodyPr wrap="none">
            <a:spAutoFit/>
          </a:bodyPr>
          <a:lstStyle/>
          <a:p>
            <a:r>
              <a:rPr lang="en-US" dirty="0" smtClean="0"/>
              <a:t>Aka “</a:t>
            </a:r>
            <a:r>
              <a:rPr lang="en-US" i="1" dirty="0" smtClean="0">
                <a:solidFill>
                  <a:srgbClr val="FF0000"/>
                </a:solidFill>
              </a:rPr>
              <a:t>FIN, ACK-FIN, ACK</a:t>
            </a:r>
            <a:r>
              <a:rPr lang="en-US" dirty="0" smtClean="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752600"/>
            <a:ext cx="5029200" cy="3429000"/>
            <a:chOff x="2057400" y="1714500"/>
            <a:chExt cx="5029200" cy="3429000"/>
          </a:xfrm>
        </p:grpSpPr>
        <p:pic>
          <p:nvPicPr>
            <p:cNvPr id="5" name="Picture 4"/>
            <p:cNvPicPr>
              <a:picLocks noChangeAspect="1" noChangeArrowheads="1"/>
            </p:cNvPicPr>
            <p:nvPr/>
          </p:nvPicPr>
          <p:blipFill>
            <a:blip r:embed="rId2"/>
            <a:srcRect l="38750" t="23438" r="4375" b="17187"/>
            <a:stretch>
              <a:fillRect/>
            </a:stretch>
          </p:blipFill>
          <p:spPr bwMode="auto">
            <a:xfrm>
              <a:off x="2057400" y="1714500"/>
              <a:ext cx="5029200" cy="3429000"/>
            </a:xfrm>
            <a:prstGeom prst="rect">
              <a:avLst/>
            </a:prstGeom>
            <a:noFill/>
            <a:ln w="9525">
              <a:noFill/>
              <a:miter lim="800000"/>
              <a:headEnd/>
              <a:tailEnd/>
            </a:ln>
            <a:effectLst/>
          </p:spPr>
        </p:pic>
        <p:sp>
          <p:nvSpPr>
            <p:cNvPr id="6" name="Oval 5"/>
            <p:cNvSpPr/>
            <p:nvPr/>
          </p:nvSpPr>
          <p:spPr>
            <a:xfrm>
              <a:off x="3429000" y="3619500"/>
              <a:ext cx="1143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105449" y="3811369"/>
            <a:ext cx="5276551" cy="1370231"/>
            <a:chOff x="4038600" y="3848100"/>
            <a:chExt cx="5276551" cy="1370231"/>
          </a:xfrm>
        </p:grpSpPr>
        <p:sp>
          <p:nvSpPr>
            <p:cNvPr id="8" name="TextBox 7"/>
            <p:cNvSpPr txBox="1"/>
            <p:nvPr/>
          </p:nvSpPr>
          <p:spPr>
            <a:xfrm>
              <a:off x="6096000" y="4572000"/>
              <a:ext cx="3219151" cy="646331"/>
            </a:xfrm>
            <a:prstGeom prst="rect">
              <a:avLst/>
            </a:prstGeom>
            <a:solidFill>
              <a:schemeClr val="bg1"/>
            </a:solidFill>
            <a:ln w="41275">
              <a:solidFill>
                <a:srgbClr val="FF0000"/>
              </a:solidFill>
            </a:ln>
          </p:spPr>
          <p:txBody>
            <a:bodyPr wrap="none" rtlCol="0">
              <a:spAutoFit/>
            </a:bodyPr>
            <a:lstStyle/>
            <a:p>
              <a:r>
                <a:rPr lang="en-US" dirty="0" smtClean="0">
                  <a:solidFill>
                    <a:srgbClr val="FF0000"/>
                  </a:solidFill>
                </a:rPr>
                <a:t>SYN, ACK and FIN status are </a:t>
              </a:r>
            </a:p>
            <a:p>
              <a:r>
                <a:rPr lang="en-US" dirty="0" smtClean="0">
                  <a:solidFill>
                    <a:srgbClr val="FF0000"/>
                  </a:solidFill>
                </a:rPr>
                <a:t>set in Control Bits</a:t>
              </a:r>
            </a:p>
          </p:txBody>
        </p:sp>
        <p:cxnSp>
          <p:nvCxnSpPr>
            <p:cNvPr id="9" name="Straight Arrow Connector 8"/>
            <p:cNvCxnSpPr>
              <a:endCxn id="6" idx="6"/>
            </p:cNvCxnSpPr>
            <p:nvPr/>
          </p:nvCxnSpPr>
          <p:spPr>
            <a:xfrm rot="10800000">
              <a:off x="4038600" y="3848100"/>
              <a:ext cx="1295400" cy="6477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216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3"/>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UDP </a:t>
            </a:r>
            <a:r>
              <a:rPr lang="en-US" dirty="0" smtClean="0">
                <a:solidFill>
                  <a:srgbClr val="FF0000"/>
                </a:solidFill>
              </a:rPr>
              <a:t>does not establish session </a:t>
            </a:r>
            <a:r>
              <a:rPr lang="en-US" dirty="0" smtClean="0"/>
              <a:t>before communication</a:t>
            </a:r>
            <a:endParaRPr lang="en-US" dirty="0"/>
          </a:p>
        </p:txBody>
      </p:sp>
      <p:pic>
        <p:nvPicPr>
          <p:cNvPr id="13315" name="Picture 3" descr="C:\Users\User\AppData\Local\Microsoft\Windows\Temporary Internet Files\Content.IE5\H7B38SEJ\MP900402149[1].jpg"/>
          <p:cNvPicPr>
            <a:picLocks noChangeAspect="1" noChangeArrowheads="1"/>
          </p:cNvPicPr>
          <p:nvPr/>
        </p:nvPicPr>
        <p:blipFill>
          <a:blip r:embed="rId2" cstate="print"/>
          <a:srcRect/>
          <a:stretch>
            <a:fillRect/>
          </a:stretch>
        </p:blipFill>
        <p:spPr bwMode="auto">
          <a:xfrm>
            <a:off x="381000" y="4648200"/>
            <a:ext cx="2119283" cy="1905000"/>
          </a:xfrm>
          <a:prstGeom prst="rect">
            <a:avLst/>
          </a:prstGeom>
          <a:noFill/>
        </p:spPr>
      </p:pic>
      <p:pic>
        <p:nvPicPr>
          <p:cNvPr id="6" name="Picture 3" descr="C:\Users\User\AppData\Local\Microsoft\Windows\Temporary Internet Files\Content.IE5\H7B38SEJ\MP900402149[1].jpg"/>
          <p:cNvPicPr>
            <a:picLocks noChangeAspect="1" noChangeArrowheads="1"/>
          </p:cNvPicPr>
          <p:nvPr/>
        </p:nvPicPr>
        <p:blipFill>
          <a:blip r:embed="rId2" cstate="print"/>
          <a:srcRect/>
          <a:stretch>
            <a:fillRect/>
          </a:stretch>
        </p:blipFill>
        <p:spPr bwMode="auto">
          <a:xfrm>
            <a:off x="6629400" y="4648200"/>
            <a:ext cx="2119283" cy="1905000"/>
          </a:xfrm>
          <a:prstGeom prst="rect">
            <a:avLst/>
          </a:prstGeom>
          <a:noFill/>
        </p:spPr>
      </p:pic>
      <p:grpSp>
        <p:nvGrpSpPr>
          <p:cNvPr id="9" name="Group 8"/>
          <p:cNvGrpSpPr/>
          <p:nvPr/>
        </p:nvGrpSpPr>
        <p:grpSpPr>
          <a:xfrm>
            <a:off x="2133600" y="3124200"/>
            <a:ext cx="5486400" cy="1752600"/>
            <a:chOff x="2133600" y="3124200"/>
            <a:chExt cx="5486400" cy="1447800"/>
          </a:xfrm>
        </p:grpSpPr>
        <p:sp>
          <p:nvSpPr>
            <p:cNvPr id="7" name="Cloud Callout 6"/>
            <p:cNvSpPr/>
            <p:nvPr/>
          </p:nvSpPr>
          <p:spPr>
            <a:xfrm>
              <a:off x="2133600" y="3124200"/>
              <a:ext cx="5486400" cy="1447800"/>
            </a:xfrm>
            <a:prstGeom prst="cloudCallout">
              <a:avLst>
                <a:gd name="adj1" fmla="val -52590"/>
                <a:gd name="adj2" fmla="val 569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67000" y="3429000"/>
              <a:ext cx="4623382" cy="923330"/>
            </a:xfrm>
            <a:prstGeom prst="rect">
              <a:avLst/>
            </a:prstGeom>
            <a:noFill/>
          </p:spPr>
          <p:txBody>
            <a:bodyPr wrap="none" rtlCol="0">
              <a:spAutoFit/>
            </a:bodyPr>
            <a:lstStyle/>
            <a:p>
              <a:r>
                <a:rPr lang="en-US" i="1" dirty="0" smtClean="0">
                  <a:solidFill>
                    <a:srgbClr val="00B050"/>
                  </a:solidFill>
                </a:rPr>
                <a:t>Cut the SYN/ACK crap, I don’t care.</a:t>
              </a:r>
            </a:p>
            <a:p>
              <a:r>
                <a:rPr lang="en-US" i="1" dirty="0" smtClean="0">
                  <a:solidFill>
                    <a:srgbClr val="00B050"/>
                  </a:solidFill>
                </a:rPr>
                <a:t>When data is ready and port is indentified,</a:t>
              </a:r>
            </a:p>
            <a:p>
              <a:r>
                <a:rPr lang="en-US" i="1" dirty="0" smtClean="0">
                  <a:solidFill>
                    <a:srgbClr val="00B050"/>
                  </a:solidFill>
                </a:rPr>
                <a:t>I will send the data</a:t>
              </a:r>
              <a:endParaRPr lang="en-US" i="1" dirty="0">
                <a:solidFill>
                  <a:srgbClr val="00B050"/>
                </a:solidFill>
              </a:endParaRPr>
            </a:p>
          </p:txBody>
        </p:sp>
      </p:grpSp>
      <p:sp>
        <p:nvSpPr>
          <p:cNvPr id="11" name="Right Arrow 10"/>
          <p:cNvSpPr/>
          <p:nvPr/>
        </p:nvSpPr>
        <p:spPr>
          <a:xfrm>
            <a:off x="2895600" y="5562600"/>
            <a:ext cx="3429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checkerboard(across)">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pPr marL="624205" indent="-514350" algn="just">
              <a:buAutoNum type="arabicPeriod" startAt="4"/>
            </a:pPr>
            <a:r>
              <a:rPr lang="en-US" b="1" u="sng" dirty="0" smtClean="0"/>
              <a:t>Reliable Delivery </a:t>
            </a:r>
            <a:r>
              <a:rPr lang="en-US" b="1" i="1" u="sng" dirty="0" smtClean="0"/>
              <a:t>(applicable to TCP only)</a:t>
            </a:r>
          </a:p>
          <a:p>
            <a:pPr marL="624205" indent="-514350" algn="just"/>
            <a:endParaRPr lang="en-MY" dirty="0" smtClean="0"/>
          </a:p>
          <a:p>
            <a:pPr marL="624205" indent="-514350" algn="just"/>
            <a:r>
              <a:rPr lang="en-MY" dirty="0" smtClean="0"/>
              <a:t>Data can become </a:t>
            </a:r>
            <a:r>
              <a:rPr lang="en-MY" dirty="0" smtClean="0">
                <a:solidFill>
                  <a:srgbClr val="FF0000"/>
                </a:solidFill>
              </a:rPr>
              <a:t>corrupted or lost </a:t>
            </a:r>
            <a:r>
              <a:rPr lang="en-MY" dirty="0" smtClean="0"/>
              <a:t>during transmission. Source device need to </a:t>
            </a:r>
            <a:r>
              <a:rPr lang="en-MY" dirty="0" smtClean="0">
                <a:solidFill>
                  <a:srgbClr val="FF0000"/>
                </a:solidFill>
              </a:rPr>
              <a:t>retransmit</a:t>
            </a:r>
            <a:r>
              <a:rPr lang="en-MY" dirty="0" smtClean="0"/>
              <a:t> any data that is lost.</a:t>
            </a:r>
          </a:p>
          <a:p>
            <a:pPr marL="624205" indent="-514350" algn="just"/>
            <a:endParaRPr lang="en-MY" dirty="0" smtClean="0"/>
          </a:p>
          <a:p>
            <a:pPr marL="624205" indent="-514350" algn="just"/>
            <a:r>
              <a:rPr lang="en-MY" i="1" dirty="0" smtClean="0">
                <a:solidFill>
                  <a:srgbClr val="FF0000"/>
                </a:solidFill>
              </a:rPr>
              <a:t>Reliability processes </a:t>
            </a:r>
            <a:r>
              <a:rPr lang="en-MY" dirty="0" smtClean="0"/>
              <a:t>place </a:t>
            </a:r>
            <a:r>
              <a:rPr lang="en-MY" dirty="0" smtClean="0">
                <a:solidFill>
                  <a:srgbClr val="FF0000"/>
                </a:solidFill>
              </a:rPr>
              <a:t>additional overhead </a:t>
            </a:r>
            <a:r>
              <a:rPr lang="en-MY" dirty="0" smtClean="0"/>
              <a:t>on the network resources as additional operations need to be done.</a:t>
            </a:r>
          </a:p>
          <a:p>
            <a:pPr marL="624205" indent="-514350" algn="just">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pPr marL="624205" indent="-514350"/>
            <a:r>
              <a:rPr lang="en-MY" dirty="0" smtClean="0">
                <a:solidFill>
                  <a:srgbClr val="FF0000"/>
                </a:solidFill>
              </a:rPr>
              <a:t>TCP</a:t>
            </a:r>
            <a:r>
              <a:rPr lang="en-MY" dirty="0" smtClean="0"/>
              <a:t> is a </a:t>
            </a:r>
            <a:r>
              <a:rPr lang="en-MY" dirty="0" smtClean="0">
                <a:solidFill>
                  <a:srgbClr val="FF0000"/>
                </a:solidFill>
              </a:rPr>
              <a:t>complete, full-featured </a:t>
            </a:r>
            <a:r>
              <a:rPr lang="en-MY" dirty="0" smtClean="0"/>
              <a:t>protocol that provides </a:t>
            </a:r>
            <a:r>
              <a:rPr lang="en-MY" dirty="0" smtClean="0">
                <a:solidFill>
                  <a:srgbClr val="FF0000"/>
                </a:solidFill>
              </a:rPr>
              <a:t>reliability transmission </a:t>
            </a:r>
            <a:r>
              <a:rPr lang="en-MY" dirty="0" smtClean="0"/>
              <a:t>that includes:</a:t>
            </a:r>
          </a:p>
          <a:p>
            <a:pPr marL="624205" indent="-514350"/>
            <a:endParaRPr lang="en-MY" dirty="0" smtClean="0"/>
          </a:p>
          <a:p>
            <a:pPr marL="624205" indent="-514350">
              <a:buAutoNum type="arabicPeriod"/>
            </a:pPr>
            <a:r>
              <a:rPr lang="en-MY" i="1" dirty="0" smtClean="0">
                <a:solidFill>
                  <a:srgbClr val="FF0000"/>
                </a:solidFill>
              </a:rPr>
              <a:t>Segment Reordering</a:t>
            </a:r>
          </a:p>
          <a:p>
            <a:pPr marL="624205" indent="-514350">
              <a:buAutoNum type="arabicPeriod"/>
            </a:pPr>
            <a:r>
              <a:rPr lang="en-MY" i="1" dirty="0" smtClean="0">
                <a:solidFill>
                  <a:srgbClr val="FF0000"/>
                </a:solidFill>
              </a:rPr>
              <a:t>Segment Acknowledgement</a:t>
            </a:r>
          </a:p>
          <a:p>
            <a:pPr marL="624205" indent="-514350">
              <a:buAutoNum type="arabicPeriod" startAt="3"/>
            </a:pPr>
            <a:r>
              <a:rPr lang="en-MY" i="1" dirty="0" smtClean="0">
                <a:solidFill>
                  <a:srgbClr val="FF0000"/>
                </a:solidFill>
              </a:rPr>
              <a:t>Segment Retransmission </a:t>
            </a:r>
          </a:p>
          <a:p>
            <a:pPr marL="624205" indent="-514350">
              <a:buAutoNum type="arabicPeriod" startAt="3"/>
            </a:pPr>
            <a:r>
              <a:rPr lang="en-MY" i="1" dirty="0" smtClean="0">
                <a:solidFill>
                  <a:srgbClr val="FF0000"/>
                </a:solidFill>
              </a:rPr>
              <a:t>Flow Control</a:t>
            </a:r>
          </a:p>
          <a:p>
            <a:pPr marL="624205" indent="-514350"/>
            <a:endParaRPr lang="en-MY" i="1" dirty="0" smtClean="0"/>
          </a:p>
          <a:p>
            <a:pPr marL="624205" indent="-514350"/>
            <a:endParaRPr lang="en-MY"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l="38125" t="25000" r="2500" b="13281"/>
          <a:stretch>
            <a:fillRect/>
          </a:stretch>
        </p:blipFill>
        <p:spPr bwMode="auto">
          <a:xfrm>
            <a:off x="914400" y="685800"/>
            <a:ext cx="7239000" cy="6019800"/>
          </a:xfrm>
          <a:prstGeom prst="rect">
            <a:avLst/>
          </a:prstGeom>
          <a:noFill/>
          <a:ln w="9525">
            <a:noFill/>
            <a:miter lim="800000"/>
            <a:headEnd/>
            <a:tailEnd/>
          </a:ln>
          <a:effectLst/>
        </p:spPr>
      </p:pic>
      <p:sp>
        <p:nvSpPr>
          <p:cNvPr id="3" name="TextBox 2"/>
          <p:cNvSpPr txBox="1"/>
          <p:nvPr/>
        </p:nvSpPr>
        <p:spPr>
          <a:xfrm>
            <a:off x="1524000" y="533400"/>
            <a:ext cx="434734" cy="523220"/>
          </a:xfrm>
          <a:prstGeom prst="rect">
            <a:avLst/>
          </a:prstGeom>
          <a:noFill/>
        </p:spPr>
        <p:txBody>
          <a:bodyPr wrap="none" rtlCol="0">
            <a:spAutoFit/>
          </a:bodyPr>
          <a:lstStyle/>
          <a:p>
            <a:r>
              <a:rPr lang="en-US" sz="2800" dirty="0" smtClean="0"/>
              <a:t>1.</a:t>
            </a:r>
            <a:endParaRPr lang="en-US" sz="2800" dirty="0"/>
          </a:p>
        </p:txBody>
      </p:sp>
      <p:sp>
        <p:nvSpPr>
          <p:cNvPr id="4" name="Oval 3"/>
          <p:cNvSpPr/>
          <p:nvPr/>
        </p:nvSpPr>
        <p:spPr>
          <a:xfrm>
            <a:off x="1495168" y="609600"/>
            <a:ext cx="486032"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4" descr="overview"/>
          <p:cNvPicPr>
            <a:picLocks noGrp="1" noChangeAspect="1" noChangeArrowheads="1"/>
          </p:cNvPicPr>
          <p:nvPr>
            <p:ph idx="1"/>
          </p:nvPr>
        </p:nvPicPr>
        <p:blipFill>
          <a:blip r:embed="rId2" cstate="print"/>
          <a:srcRect/>
          <a:stretch>
            <a:fillRect/>
          </a:stretch>
        </p:blipFill>
        <p:spPr bwMode="auto">
          <a:xfrm>
            <a:off x="893445" y="2249170"/>
            <a:ext cx="7174865" cy="4325620"/>
          </a:xfrm>
          <a:prstGeom prst="rect">
            <a:avLst/>
          </a:prstGeom>
          <a:solidFill>
            <a:srgbClr val="FF0000"/>
          </a:solidFill>
          <a:ln w="9525">
            <a:noFill/>
            <a:miter lim="800000"/>
            <a:headEnd/>
            <a:tailEnd/>
          </a:ln>
        </p:spPr>
      </p:pic>
      <p:sp>
        <p:nvSpPr>
          <p:cNvPr id="6" name="Rectangle 5"/>
          <p:cNvSpPr>
            <a:spLocks noChangeArrowheads="1"/>
          </p:cNvSpPr>
          <p:nvPr/>
        </p:nvSpPr>
        <p:spPr bwMode="auto">
          <a:xfrm>
            <a:off x="1143000" y="4343400"/>
            <a:ext cx="2948940" cy="457200"/>
          </a:xfrm>
          <a:prstGeom prst="rect">
            <a:avLst/>
          </a:prstGeom>
          <a:noFill/>
          <a:ln w="38100" algn="ctr">
            <a:solidFill>
              <a:srgbClr val="FF0000"/>
            </a:solidFill>
            <a:miter lim="800000"/>
          </a:ln>
        </p:spPr>
        <p:txBody>
          <a:bodyPr wrap="none" anchor="ctr"/>
          <a:lstStyle/>
          <a:p>
            <a:endParaRPr lang="en-US"/>
          </a:p>
        </p:txBody>
      </p:sp>
      <p:sp>
        <p:nvSpPr>
          <p:cNvPr id="7" name="Rectangle 5"/>
          <p:cNvSpPr>
            <a:spLocks noChangeArrowheads="1"/>
          </p:cNvSpPr>
          <p:nvPr/>
        </p:nvSpPr>
        <p:spPr bwMode="auto">
          <a:xfrm>
            <a:off x="4800600" y="4343400"/>
            <a:ext cx="2948940" cy="457200"/>
          </a:xfrm>
          <a:prstGeom prst="rect">
            <a:avLst/>
          </a:prstGeom>
          <a:noFill/>
          <a:ln w="38100" algn="ctr">
            <a:solidFill>
              <a:srgbClr val="FF0000"/>
            </a:solidFill>
            <a:miter lim="800000"/>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762000" y="457200"/>
            <a:ext cx="7169150" cy="6181725"/>
          </a:xfrm>
          <a:prstGeom prst="rect">
            <a:avLst/>
          </a:prstGeom>
          <a:noFill/>
          <a:ln w="9525">
            <a:noFill/>
            <a:miter lim="800000"/>
            <a:headEnd/>
            <a:tailEnd/>
          </a:ln>
          <a:effectLst/>
        </p:spPr>
      </p:pic>
      <p:sp>
        <p:nvSpPr>
          <p:cNvPr id="12" name="Oval 11"/>
          <p:cNvSpPr/>
          <p:nvPr/>
        </p:nvSpPr>
        <p:spPr>
          <a:xfrm>
            <a:off x="2286000" y="4648200"/>
            <a:ext cx="533400" cy="5334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52600" y="533400"/>
            <a:ext cx="481222" cy="523220"/>
          </a:xfrm>
          <a:prstGeom prst="rect">
            <a:avLst/>
          </a:prstGeom>
          <a:noFill/>
        </p:spPr>
        <p:txBody>
          <a:bodyPr wrap="none" rtlCol="0">
            <a:spAutoFit/>
          </a:bodyPr>
          <a:lstStyle/>
          <a:p>
            <a:r>
              <a:rPr lang="en-US" sz="2800" dirty="0" smtClean="0"/>
              <a:t>2.</a:t>
            </a:r>
            <a:endParaRPr lang="en-US" sz="2800" dirty="0"/>
          </a:p>
        </p:txBody>
      </p:sp>
      <p:sp>
        <p:nvSpPr>
          <p:cNvPr id="14" name="Oval 13"/>
          <p:cNvSpPr/>
          <p:nvPr/>
        </p:nvSpPr>
        <p:spPr>
          <a:xfrm>
            <a:off x="3810000" y="4381500"/>
            <a:ext cx="894715" cy="5334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209800" y="5638800"/>
            <a:ext cx="533400" cy="5334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676400" y="609600"/>
            <a:ext cx="486032"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6858000" y="5105400"/>
            <a:ext cx="533400" cy="5334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heckerboard(across)">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heckerboard(across)">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heckerboard(across)">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heckerboard(across)">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bldLvl="0" animBg="1"/>
      <p:bldP spid="15" grpId="0" animBg="1"/>
      <p:bldP spid="16" grpId="0" animBg="1"/>
      <p:bldP spid="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l="38750" t="23438" r="4375" b="17187"/>
          <a:stretch>
            <a:fillRect/>
          </a:stretch>
        </p:blipFill>
        <p:spPr bwMode="auto">
          <a:xfrm>
            <a:off x="1981200" y="2286000"/>
            <a:ext cx="5029200" cy="3429000"/>
          </a:xfrm>
          <a:prstGeom prst="rect">
            <a:avLst/>
          </a:prstGeom>
          <a:noFill/>
          <a:ln w="9525">
            <a:noFill/>
            <a:miter lim="800000"/>
            <a:headEnd/>
            <a:tailEnd/>
          </a:ln>
          <a:effectLst/>
        </p:spPr>
      </p:pic>
      <p:sp>
        <p:nvSpPr>
          <p:cNvPr id="5" name="Oval 4"/>
          <p:cNvSpPr/>
          <p:nvPr/>
        </p:nvSpPr>
        <p:spPr>
          <a:xfrm>
            <a:off x="3352800" y="3467100"/>
            <a:ext cx="1905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352800" y="3848100"/>
            <a:ext cx="1905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149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strVal val="#ppt_w*0.05"/>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anim calcmode="lin" valueType="num">
                                      <p:cBhvr>
                                        <p:cTn id="14" dur="500" fill="hold"/>
                                        <p:tgtEl>
                                          <p:spTgt spid="6"/>
                                        </p:tgtEl>
                                        <p:attrNameLst>
                                          <p:attrName>ppt_x</p:attrName>
                                        </p:attrNameLst>
                                      </p:cBhvr>
                                      <p:tavLst>
                                        <p:tav tm="0">
                                          <p:val>
                                            <p:strVal val="#ppt_x-.2"/>
                                          </p:val>
                                        </p:tav>
                                        <p:tav tm="100000">
                                          <p:val>
                                            <p:strVal val="#ppt_x"/>
                                          </p:val>
                                        </p:tav>
                                      </p:tavLst>
                                    </p:anim>
                                    <p:anim calcmode="lin" valueType="num">
                                      <p:cBhvr>
                                        <p:cTn id="15" dur="500" fill="hold"/>
                                        <p:tgtEl>
                                          <p:spTgt spid="6"/>
                                        </p:tgtEl>
                                        <p:attrNameLst>
                                          <p:attrName>ppt_y</p:attrName>
                                        </p:attrNameLst>
                                      </p:cBhvr>
                                      <p:tavLst>
                                        <p:tav tm="0">
                                          <p:val>
                                            <p:strVal val="#ppt_y"/>
                                          </p:val>
                                        </p:tav>
                                        <p:tav tm="100000">
                                          <p:val>
                                            <p:strVal val="#ppt_y"/>
                                          </p:val>
                                        </p:tav>
                                      </p:tavLst>
                                    </p:anim>
                                    <p:animEffect transition="in" filter="fade">
                                      <p:cBhvr>
                                        <p:cTn id="16" dur="500"/>
                                        <p:tgtEl>
                                          <p:spTgt spid="6"/>
                                        </p:tgtEl>
                                      </p:cBhvr>
                                    </p:animEffect>
                                  </p:childTnLst>
                                </p:cTn>
                              </p:par>
                              <p:par>
                                <p:cTn id="17" presetID="54" presetClass="entr" presetSubtype="0" ac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ppt_w*0.05"/>
                                          </p:val>
                                        </p:tav>
                                        <p:tav tm="100000">
                                          <p:val>
                                            <p:strVal val="#ppt_w"/>
                                          </p:val>
                                        </p:tav>
                                      </p:tavLst>
                                    </p:anim>
                                    <p:anim calcmode="lin" valueType="num">
                                      <p:cBhvr>
                                        <p:cTn id="20" dur="500" fill="hold"/>
                                        <p:tgtEl>
                                          <p:spTgt spid="5"/>
                                        </p:tgtEl>
                                        <p:attrNameLst>
                                          <p:attrName>ppt_h</p:attrName>
                                        </p:attrNameLst>
                                      </p:cBhvr>
                                      <p:tavLst>
                                        <p:tav tm="0">
                                          <p:val>
                                            <p:strVal val="#ppt_h"/>
                                          </p:val>
                                        </p:tav>
                                        <p:tav tm="100000">
                                          <p:val>
                                            <p:strVal val="#ppt_h"/>
                                          </p:val>
                                        </p:tav>
                                      </p:tavLst>
                                    </p:anim>
                                    <p:anim calcmode="lin" valueType="num">
                                      <p:cBhvr>
                                        <p:cTn id="21" dur="500" fill="hold"/>
                                        <p:tgtEl>
                                          <p:spTgt spid="5"/>
                                        </p:tgtEl>
                                        <p:attrNameLst>
                                          <p:attrName>ppt_x</p:attrName>
                                        </p:attrNameLst>
                                      </p:cBhvr>
                                      <p:tavLst>
                                        <p:tav tm="0">
                                          <p:val>
                                            <p:strVal val="#ppt_x-.2"/>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l="38750" t="26563" r="3125" b="20312"/>
          <a:stretch>
            <a:fillRect/>
          </a:stretch>
        </p:blipFill>
        <p:spPr bwMode="auto">
          <a:xfrm>
            <a:off x="914400" y="914400"/>
            <a:ext cx="7086600" cy="5181600"/>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a:srcRect l="38750" t="28125" r="3750" b="21094"/>
          <a:stretch>
            <a:fillRect/>
          </a:stretch>
        </p:blipFill>
        <p:spPr bwMode="auto">
          <a:xfrm>
            <a:off x="914400" y="1066800"/>
            <a:ext cx="7010400" cy="4953000"/>
          </a:xfrm>
          <a:prstGeom prst="rect">
            <a:avLst/>
          </a:prstGeom>
          <a:noFill/>
          <a:ln w="9525">
            <a:noFill/>
            <a:miter lim="800000"/>
            <a:headEnd/>
            <a:tailEnd/>
          </a:ln>
          <a:effectLst/>
        </p:spPr>
      </p:pic>
      <p:pic>
        <p:nvPicPr>
          <p:cNvPr id="53253" name="Picture 5"/>
          <p:cNvPicPr>
            <a:picLocks noChangeAspect="1" noChangeArrowheads="1"/>
          </p:cNvPicPr>
          <p:nvPr/>
        </p:nvPicPr>
        <p:blipFill>
          <a:blip r:embed="rId4"/>
          <a:srcRect l="38750" t="28125" r="3750" b="20313"/>
          <a:stretch>
            <a:fillRect/>
          </a:stretch>
        </p:blipFill>
        <p:spPr bwMode="auto">
          <a:xfrm>
            <a:off x="914400" y="1066800"/>
            <a:ext cx="7010400" cy="5029200"/>
          </a:xfrm>
          <a:prstGeom prst="rect">
            <a:avLst/>
          </a:prstGeom>
          <a:noFill/>
          <a:ln w="9525">
            <a:noFill/>
            <a:miter lim="800000"/>
            <a:headEnd/>
            <a:tailEnd/>
          </a:ln>
          <a:effectLst/>
        </p:spPr>
      </p:pic>
      <p:pic>
        <p:nvPicPr>
          <p:cNvPr id="53254" name="Picture 6"/>
          <p:cNvPicPr>
            <a:picLocks noChangeAspect="1" noChangeArrowheads="1"/>
          </p:cNvPicPr>
          <p:nvPr/>
        </p:nvPicPr>
        <p:blipFill>
          <a:blip r:embed="rId5"/>
          <a:srcRect l="38750" t="28125" r="3750" b="21094"/>
          <a:stretch>
            <a:fillRect/>
          </a:stretch>
        </p:blipFill>
        <p:spPr bwMode="auto">
          <a:xfrm>
            <a:off x="914400" y="1066800"/>
            <a:ext cx="7010400" cy="4953000"/>
          </a:xfrm>
          <a:prstGeom prst="rect">
            <a:avLst/>
          </a:prstGeom>
          <a:noFill/>
          <a:ln w="9525">
            <a:noFill/>
            <a:miter lim="800000"/>
            <a:headEnd/>
            <a:tailEnd/>
          </a:ln>
          <a:effectLst/>
        </p:spPr>
      </p:pic>
      <p:pic>
        <p:nvPicPr>
          <p:cNvPr id="53256" name="Picture 8"/>
          <p:cNvPicPr>
            <a:picLocks noChangeAspect="1" noChangeArrowheads="1"/>
          </p:cNvPicPr>
          <p:nvPr/>
        </p:nvPicPr>
        <p:blipFill>
          <a:blip r:embed="rId6"/>
          <a:srcRect l="38750" t="26562" r="3750" b="20313"/>
          <a:stretch>
            <a:fillRect/>
          </a:stretch>
        </p:blipFill>
        <p:spPr bwMode="auto">
          <a:xfrm>
            <a:off x="914400" y="914400"/>
            <a:ext cx="7010400" cy="5181600"/>
          </a:xfrm>
          <a:prstGeom prst="rect">
            <a:avLst/>
          </a:prstGeom>
          <a:noFill/>
          <a:ln w="9525">
            <a:noFill/>
            <a:miter lim="800000"/>
            <a:headEnd/>
            <a:tailEnd/>
          </a:ln>
          <a:effectLst/>
        </p:spPr>
      </p:pic>
      <p:pic>
        <p:nvPicPr>
          <p:cNvPr id="53257" name="Picture 9"/>
          <p:cNvPicPr>
            <a:picLocks noChangeAspect="1" noChangeArrowheads="1"/>
          </p:cNvPicPr>
          <p:nvPr/>
        </p:nvPicPr>
        <p:blipFill>
          <a:blip r:embed="rId7"/>
          <a:srcRect l="38750" t="25781" r="3750" b="21094"/>
          <a:stretch>
            <a:fillRect/>
          </a:stretch>
        </p:blipFill>
        <p:spPr bwMode="auto">
          <a:xfrm>
            <a:off x="914400" y="838200"/>
            <a:ext cx="7391400" cy="5181600"/>
          </a:xfrm>
          <a:prstGeom prst="rect">
            <a:avLst/>
          </a:prstGeom>
          <a:noFill/>
          <a:ln w="9525">
            <a:noFill/>
            <a:miter lim="800000"/>
            <a:headEnd/>
            <a:tailEnd/>
          </a:ln>
          <a:effectLst/>
        </p:spPr>
      </p:pic>
      <p:pic>
        <p:nvPicPr>
          <p:cNvPr id="53258" name="Picture 10"/>
          <p:cNvPicPr>
            <a:picLocks noChangeAspect="1" noChangeArrowheads="1"/>
          </p:cNvPicPr>
          <p:nvPr/>
        </p:nvPicPr>
        <p:blipFill>
          <a:blip r:embed="rId8"/>
          <a:srcRect l="38750" t="25781" r="3750" b="21094"/>
          <a:stretch>
            <a:fillRect/>
          </a:stretch>
        </p:blipFill>
        <p:spPr bwMode="auto">
          <a:xfrm>
            <a:off x="914400" y="762000"/>
            <a:ext cx="7315200" cy="5257800"/>
          </a:xfrm>
          <a:prstGeom prst="rect">
            <a:avLst/>
          </a:prstGeom>
          <a:noFill/>
          <a:ln w="9525">
            <a:noFill/>
            <a:miter lim="800000"/>
            <a:headEnd/>
            <a:tailEnd/>
          </a:ln>
          <a:effectLst/>
        </p:spPr>
      </p:pic>
      <p:pic>
        <p:nvPicPr>
          <p:cNvPr id="53259" name="Picture 11"/>
          <p:cNvPicPr>
            <a:picLocks noChangeAspect="1" noChangeArrowheads="1"/>
          </p:cNvPicPr>
          <p:nvPr/>
        </p:nvPicPr>
        <p:blipFill>
          <a:blip r:embed="rId9"/>
          <a:srcRect l="38750" t="24219" r="3125" b="20313"/>
          <a:stretch>
            <a:fillRect/>
          </a:stretch>
        </p:blipFill>
        <p:spPr bwMode="auto">
          <a:xfrm>
            <a:off x="914400" y="637673"/>
            <a:ext cx="7239000" cy="5410200"/>
          </a:xfrm>
          <a:prstGeom prst="rect">
            <a:avLst/>
          </a:prstGeom>
          <a:noFill/>
          <a:ln w="9525">
            <a:noFill/>
            <a:miter lim="800000"/>
            <a:headEnd/>
            <a:tailEnd/>
          </a:ln>
          <a:effectLst/>
        </p:spPr>
      </p:pic>
      <p:sp>
        <p:nvSpPr>
          <p:cNvPr id="14" name="TextBox 13"/>
          <p:cNvSpPr txBox="1"/>
          <p:nvPr/>
        </p:nvSpPr>
        <p:spPr>
          <a:xfrm>
            <a:off x="2819400" y="6172200"/>
            <a:ext cx="3974165" cy="461665"/>
          </a:xfrm>
          <a:prstGeom prst="rect">
            <a:avLst/>
          </a:prstGeom>
          <a:noFill/>
        </p:spPr>
        <p:txBody>
          <a:bodyPr wrap="none" rtlCol="0">
            <a:spAutoFit/>
          </a:bodyPr>
          <a:lstStyle/>
          <a:p>
            <a:r>
              <a:rPr lang="en-US" sz="2400" dirty="0" smtClean="0"/>
              <a:t>TCP retransmission process</a:t>
            </a:r>
            <a:endParaRPr lang="en-US" sz="2400" dirty="0"/>
          </a:p>
        </p:txBody>
      </p:sp>
      <p:sp>
        <p:nvSpPr>
          <p:cNvPr id="11" name="TextBox 10"/>
          <p:cNvSpPr txBox="1"/>
          <p:nvPr/>
        </p:nvSpPr>
        <p:spPr>
          <a:xfrm>
            <a:off x="2057400" y="6096000"/>
            <a:ext cx="479618" cy="523220"/>
          </a:xfrm>
          <a:prstGeom prst="rect">
            <a:avLst/>
          </a:prstGeom>
          <a:noFill/>
        </p:spPr>
        <p:txBody>
          <a:bodyPr wrap="none" rtlCol="0">
            <a:spAutoFit/>
          </a:bodyPr>
          <a:lstStyle/>
          <a:p>
            <a:r>
              <a:rPr lang="en-US" sz="2800" dirty="0" smtClean="0"/>
              <a:t>3.</a:t>
            </a:r>
            <a:endParaRPr lang="en-US" sz="2800" dirty="0"/>
          </a:p>
        </p:txBody>
      </p:sp>
      <p:sp>
        <p:nvSpPr>
          <p:cNvPr id="12" name="Oval 11"/>
          <p:cNvSpPr/>
          <p:nvPr/>
        </p:nvSpPr>
        <p:spPr>
          <a:xfrm>
            <a:off x="1981200" y="6248400"/>
            <a:ext cx="486032"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nimation, show, slide, slideshow, transition icon - Download on Iconfind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8912" y="519193"/>
            <a:ext cx="536575" cy="536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3250"/>
                                        </p:tgtEl>
                                        <p:attrNameLst>
                                          <p:attrName>style.visibility</p:attrName>
                                        </p:attrNameLst>
                                      </p:cBhvr>
                                      <p:to>
                                        <p:strVal val="visible"/>
                                      </p:to>
                                    </p:set>
                                    <p:animEffect transition="in" filter="fade">
                                      <p:cBhvr>
                                        <p:cTn id="13" dur="2000"/>
                                        <p:tgtEl>
                                          <p:spTgt spid="532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3252"/>
                                        </p:tgtEl>
                                        <p:attrNameLst>
                                          <p:attrName>style.visibility</p:attrName>
                                        </p:attrNameLst>
                                      </p:cBhvr>
                                      <p:to>
                                        <p:strVal val="visible"/>
                                      </p:to>
                                    </p:set>
                                    <p:animEffect transition="in" filter="fade">
                                      <p:cBhvr>
                                        <p:cTn id="18" dur="2000"/>
                                        <p:tgtEl>
                                          <p:spTgt spid="532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3253"/>
                                        </p:tgtEl>
                                        <p:attrNameLst>
                                          <p:attrName>style.visibility</p:attrName>
                                        </p:attrNameLst>
                                      </p:cBhvr>
                                      <p:to>
                                        <p:strVal val="visible"/>
                                      </p:to>
                                    </p:set>
                                    <p:animEffect transition="in" filter="fade">
                                      <p:cBhvr>
                                        <p:cTn id="23" dur="2000"/>
                                        <p:tgtEl>
                                          <p:spTgt spid="532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3254"/>
                                        </p:tgtEl>
                                        <p:attrNameLst>
                                          <p:attrName>style.visibility</p:attrName>
                                        </p:attrNameLst>
                                      </p:cBhvr>
                                      <p:to>
                                        <p:strVal val="visible"/>
                                      </p:to>
                                    </p:set>
                                    <p:animEffect transition="in" filter="fade">
                                      <p:cBhvr>
                                        <p:cTn id="28" dur="2000"/>
                                        <p:tgtEl>
                                          <p:spTgt spid="5325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3256"/>
                                        </p:tgtEl>
                                        <p:attrNameLst>
                                          <p:attrName>style.visibility</p:attrName>
                                        </p:attrNameLst>
                                      </p:cBhvr>
                                      <p:to>
                                        <p:strVal val="visible"/>
                                      </p:to>
                                    </p:set>
                                    <p:animEffect transition="in" filter="fade">
                                      <p:cBhvr>
                                        <p:cTn id="33" dur="2000"/>
                                        <p:tgtEl>
                                          <p:spTgt spid="532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3257"/>
                                        </p:tgtEl>
                                        <p:attrNameLst>
                                          <p:attrName>style.visibility</p:attrName>
                                        </p:attrNameLst>
                                      </p:cBhvr>
                                      <p:to>
                                        <p:strVal val="visible"/>
                                      </p:to>
                                    </p:set>
                                    <p:animEffect transition="in" filter="fade">
                                      <p:cBhvr>
                                        <p:cTn id="38" dur="2000"/>
                                        <p:tgtEl>
                                          <p:spTgt spid="5325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3258"/>
                                        </p:tgtEl>
                                        <p:attrNameLst>
                                          <p:attrName>style.visibility</p:attrName>
                                        </p:attrNameLst>
                                      </p:cBhvr>
                                      <p:to>
                                        <p:strVal val="visible"/>
                                      </p:to>
                                    </p:set>
                                    <p:animEffect transition="in" filter="fade">
                                      <p:cBhvr>
                                        <p:cTn id="43" dur="2000"/>
                                        <p:tgtEl>
                                          <p:spTgt spid="5325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3259"/>
                                        </p:tgtEl>
                                        <p:attrNameLst>
                                          <p:attrName>style.visibility</p:attrName>
                                        </p:attrNameLst>
                                      </p:cBhvr>
                                      <p:to>
                                        <p:strVal val="visible"/>
                                      </p:to>
                                    </p:set>
                                    <p:animEffect transition="in" filter="fade">
                                      <p:cBhvr>
                                        <p:cTn id="48" dur="2000"/>
                                        <p:tgtEl>
                                          <p:spTgt spid="53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6034216"/>
            <a:ext cx="8610600" cy="646331"/>
          </a:xfrm>
          <a:prstGeom prst="rect">
            <a:avLst/>
          </a:prstGeom>
        </p:spPr>
        <p:txBody>
          <a:bodyPr wrap="square">
            <a:spAutoFit/>
          </a:bodyPr>
          <a:lstStyle/>
          <a:p>
            <a:r>
              <a:rPr lang="en-MY" b="1" dirty="0" smtClean="0">
                <a:solidFill>
                  <a:srgbClr val="FF0000"/>
                </a:solidFill>
                <a:latin typeface="Candara" panose="020E0502030303020204" pitchFamily="34" charset="0"/>
              </a:rPr>
              <a:t>Flow control </a:t>
            </a:r>
            <a:r>
              <a:rPr lang="en-MY" dirty="0" smtClean="0">
                <a:latin typeface="Candara" panose="020E0502030303020204" pitchFamily="34" charset="0"/>
                <a:sym typeface="Wingdings" panose="05000000000000000000" pitchFamily="2" charset="2"/>
              </a:rPr>
              <a:t> </a:t>
            </a:r>
            <a:r>
              <a:rPr lang="en-MY" dirty="0" smtClean="0">
                <a:latin typeface="Candara" panose="020E0502030303020204" pitchFamily="34" charset="0"/>
              </a:rPr>
              <a:t>Adjusting the rate of data flow </a:t>
            </a:r>
            <a:r>
              <a:rPr lang="en-MY" b="1" i="1" dirty="0" smtClean="0">
                <a:solidFill>
                  <a:srgbClr val="FF0000"/>
                </a:solidFill>
                <a:latin typeface="Candara" panose="020E0502030303020204" pitchFamily="34" charset="0"/>
              </a:rPr>
              <a:t>(Window size) </a:t>
            </a:r>
            <a:r>
              <a:rPr lang="en-MY" dirty="0" smtClean="0">
                <a:latin typeface="Candara" panose="020E0502030303020204" pitchFamily="34" charset="0"/>
              </a:rPr>
              <a:t>forwarded at a time before requiring an acknowledgments of receipt </a:t>
            </a:r>
            <a:endParaRPr lang="en-US" dirty="0">
              <a:latin typeface="Candara" panose="020E0502030303020204" pitchFamily="34" charset="0"/>
            </a:endParaRPr>
          </a:p>
        </p:txBody>
      </p:sp>
      <p:pic>
        <p:nvPicPr>
          <p:cNvPr id="54274" name="Picture 2"/>
          <p:cNvPicPr>
            <a:picLocks noChangeAspect="1" noChangeArrowheads="1"/>
          </p:cNvPicPr>
          <p:nvPr/>
        </p:nvPicPr>
        <p:blipFill>
          <a:blip r:embed="rId3"/>
          <a:srcRect l="38750" t="23438" r="5625" b="22656"/>
          <a:stretch>
            <a:fillRect/>
          </a:stretch>
        </p:blipFill>
        <p:spPr bwMode="auto">
          <a:xfrm>
            <a:off x="304800" y="685800"/>
            <a:ext cx="8153400" cy="5257800"/>
          </a:xfrm>
          <a:prstGeom prst="rect">
            <a:avLst/>
          </a:prstGeom>
          <a:noFill/>
          <a:ln w="9525">
            <a:noFill/>
            <a:miter lim="800000"/>
            <a:headEnd/>
            <a:tailEnd/>
          </a:ln>
          <a:effectLst/>
        </p:spPr>
      </p:pic>
      <p:sp>
        <p:nvSpPr>
          <p:cNvPr id="11" name="Oval 10"/>
          <p:cNvSpPr/>
          <p:nvPr/>
        </p:nvSpPr>
        <p:spPr>
          <a:xfrm>
            <a:off x="3124200" y="2057400"/>
            <a:ext cx="2133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38200" y="685800"/>
            <a:ext cx="486032"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14400" y="609600"/>
            <a:ext cx="465192" cy="523220"/>
          </a:xfrm>
          <a:prstGeom prst="rect">
            <a:avLst/>
          </a:prstGeom>
          <a:noFill/>
        </p:spPr>
        <p:txBody>
          <a:bodyPr wrap="none" rtlCol="0">
            <a:spAutoFit/>
          </a:bodyPr>
          <a:lstStyle/>
          <a:p>
            <a:r>
              <a:rPr lang="en-US" sz="2800" dirty="0" smtClean="0">
                <a:latin typeface="Candara" panose="020E0502030303020204" pitchFamily="34" charset="0"/>
              </a:rPr>
              <a:t>4.</a:t>
            </a:r>
            <a:endParaRPr lang="en-US" sz="2800" dirty="0">
              <a:latin typeface="Candara" panose="020E0502030303020204" pitchFamily="34" charset="0"/>
            </a:endParaRPr>
          </a:p>
        </p:txBody>
      </p:sp>
      <p:sp>
        <p:nvSpPr>
          <p:cNvPr id="2" name="Rectangle 1"/>
          <p:cNvSpPr/>
          <p:nvPr/>
        </p:nvSpPr>
        <p:spPr>
          <a:xfrm>
            <a:off x="3449451" y="526279"/>
            <a:ext cx="1483098" cy="369332"/>
          </a:xfrm>
          <a:prstGeom prst="rect">
            <a:avLst/>
          </a:prstGeom>
        </p:spPr>
        <p:txBody>
          <a:bodyPr wrap="none">
            <a:spAutoFit/>
          </a:bodyPr>
          <a:lstStyle/>
          <a:p>
            <a:r>
              <a:rPr lang="en-MY" b="1" dirty="0">
                <a:latin typeface="Candara" panose="020E0502030303020204" pitchFamily="34" charset="0"/>
              </a:rPr>
              <a:t>Flow control </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0.70"/>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05000" y="1524000"/>
            <a:ext cx="5029200" cy="4114800"/>
            <a:chOff x="2209800" y="2057400"/>
            <a:chExt cx="5029200" cy="3429000"/>
          </a:xfrm>
        </p:grpSpPr>
        <p:pic>
          <p:nvPicPr>
            <p:cNvPr id="5" name="Picture 2"/>
            <p:cNvPicPr>
              <a:picLocks noChangeAspect="1" noChangeArrowheads="1"/>
            </p:cNvPicPr>
            <p:nvPr/>
          </p:nvPicPr>
          <p:blipFill>
            <a:blip r:embed="rId2"/>
            <a:srcRect l="38750" t="23438" r="4375" b="17187"/>
            <a:stretch>
              <a:fillRect/>
            </a:stretch>
          </p:blipFill>
          <p:spPr bwMode="auto">
            <a:xfrm>
              <a:off x="2209800" y="2057400"/>
              <a:ext cx="5029200" cy="3429000"/>
            </a:xfrm>
            <a:prstGeom prst="rect">
              <a:avLst/>
            </a:prstGeom>
            <a:noFill/>
            <a:ln w="9525">
              <a:noFill/>
              <a:miter lim="800000"/>
              <a:headEnd/>
              <a:tailEnd/>
            </a:ln>
            <a:effectLst/>
          </p:spPr>
        </p:pic>
        <p:sp>
          <p:nvSpPr>
            <p:cNvPr id="6" name="Oval 5"/>
            <p:cNvSpPr/>
            <p:nvPr/>
          </p:nvSpPr>
          <p:spPr>
            <a:xfrm>
              <a:off x="5029200" y="3962400"/>
              <a:ext cx="1143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313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019800"/>
            <a:ext cx="8839200" cy="646331"/>
          </a:xfrm>
          <a:prstGeom prst="rect">
            <a:avLst/>
          </a:prstGeom>
        </p:spPr>
        <p:txBody>
          <a:bodyPr wrap="square">
            <a:spAutoFit/>
          </a:bodyPr>
          <a:lstStyle/>
          <a:p>
            <a:r>
              <a:rPr lang="en-MY" dirty="0" smtClean="0">
                <a:latin typeface="Candara" panose="020E0502030303020204" pitchFamily="34" charset="0"/>
              </a:rPr>
              <a:t>If a receiving host has </a:t>
            </a:r>
            <a:r>
              <a:rPr lang="en-MY" b="1" dirty="0" smtClean="0">
                <a:solidFill>
                  <a:srgbClr val="FF0000"/>
                </a:solidFill>
                <a:latin typeface="Candara" panose="020E0502030303020204" pitchFamily="34" charset="0"/>
              </a:rPr>
              <a:t>congestion</a:t>
            </a:r>
            <a:r>
              <a:rPr lang="en-MY" dirty="0" smtClean="0">
                <a:latin typeface="Candara" panose="020E0502030303020204" pitchFamily="34" charset="0"/>
              </a:rPr>
              <a:t>, it may respond to the sending host with a segment with a </a:t>
            </a:r>
            <a:r>
              <a:rPr lang="en-MY" b="1" dirty="0" smtClean="0">
                <a:solidFill>
                  <a:srgbClr val="FF0000"/>
                </a:solidFill>
                <a:latin typeface="Candara" panose="020E0502030303020204" pitchFamily="34" charset="0"/>
              </a:rPr>
              <a:t>reduced window size. </a:t>
            </a:r>
          </a:p>
        </p:txBody>
      </p:sp>
      <p:pic>
        <p:nvPicPr>
          <p:cNvPr id="55298" name="Picture 2"/>
          <p:cNvPicPr>
            <a:picLocks noChangeAspect="1" noChangeArrowheads="1"/>
          </p:cNvPicPr>
          <p:nvPr/>
        </p:nvPicPr>
        <p:blipFill>
          <a:blip r:embed="rId3"/>
          <a:srcRect l="43125" t="23438" r="3125" b="19531"/>
          <a:stretch>
            <a:fillRect/>
          </a:stretch>
        </p:blipFill>
        <p:spPr bwMode="auto">
          <a:xfrm>
            <a:off x="685800" y="685800"/>
            <a:ext cx="7848600" cy="5105400"/>
          </a:xfrm>
          <a:prstGeom prst="rect">
            <a:avLst/>
          </a:prstGeom>
          <a:noFill/>
          <a:ln w="9525">
            <a:noFill/>
            <a:miter lim="800000"/>
            <a:headEnd/>
            <a:tailEnd/>
          </a:ln>
          <a:effectLst/>
        </p:spPr>
      </p:pic>
      <p:cxnSp>
        <p:nvCxnSpPr>
          <p:cNvPr id="3" name="Straight Connector 2"/>
          <p:cNvCxnSpPr/>
          <p:nvPr/>
        </p:nvCxnSpPr>
        <p:spPr>
          <a:xfrm>
            <a:off x="2895600" y="1143000"/>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667000" y="4953000"/>
            <a:ext cx="5257800" cy="1447800"/>
            <a:chOff x="2667000" y="4953000"/>
            <a:chExt cx="5257800" cy="1447800"/>
          </a:xfrm>
        </p:grpSpPr>
        <p:sp>
          <p:nvSpPr>
            <p:cNvPr id="11" name="Oval 10"/>
            <p:cNvSpPr/>
            <p:nvPr/>
          </p:nvSpPr>
          <p:spPr>
            <a:xfrm>
              <a:off x="4800600" y="4953000"/>
              <a:ext cx="31242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11" idx="4"/>
            </p:cNvCxnSpPr>
            <p:nvPr/>
          </p:nvCxnSpPr>
          <p:spPr>
            <a:xfrm flipH="1">
              <a:off x="2667000" y="5715000"/>
              <a:ext cx="3695700" cy="685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228600" y="2209800"/>
            <a:ext cx="8534400" cy="4325112"/>
          </a:xfrm>
        </p:spPr>
        <p:txBody>
          <a:bodyPr>
            <a:normAutofit lnSpcReduction="10000"/>
          </a:bodyPr>
          <a:lstStyle/>
          <a:p>
            <a:pPr algn="just"/>
            <a:r>
              <a:rPr lang="en-MY" dirty="0" smtClean="0">
                <a:solidFill>
                  <a:srgbClr val="FF0000"/>
                </a:solidFill>
              </a:rPr>
              <a:t>UDP</a:t>
            </a:r>
            <a:r>
              <a:rPr lang="en-MY" dirty="0" smtClean="0"/>
              <a:t> is a </a:t>
            </a:r>
            <a:r>
              <a:rPr lang="en-MY" dirty="0" smtClean="0">
                <a:solidFill>
                  <a:srgbClr val="FF0000"/>
                </a:solidFill>
              </a:rPr>
              <a:t>very simple </a:t>
            </a:r>
            <a:r>
              <a:rPr lang="en-MY" dirty="0" smtClean="0"/>
              <a:t>protocol that </a:t>
            </a:r>
            <a:r>
              <a:rPr lang="en-MY" dirty="0" smtClean="0">
                <a:solidFill>
                  <a:srgbClr val="FF0000"/>
                </a:solidFill>
              </a:rPr>
              <a:t>does not provide for any reliability</a:t>
            </a:r>
            <a:r>
              <a:rPr lang="en-MY" dirty="0" smtClean="0"/>
              <a:t> (</a:t>
            </a:r>
            <a:r>
              <a:rPr lang="en-MY" dirty="0" err="1" smtClean="0"/>
              <a:t>ie</a:t>
            </a:r>
            <a:r>
              <a:rPr lang="en-MY" dirty="0" smtClean="0"/>
              <a:t>. it does not keep track of sequence no, no way to reorder, does not retransmit)</a:t>
            </a:r>
          </a:p>
          <a:p>
            <a:pPr algn="just"/>
            <a:endParaRPr lang="en-US" dirty="0" smtClean="0"/>
          </a:p>
          <a:p>
            <a:pPr algn="just"/>
            <a:r>
              <a:rPr lang="en-MY" dirty="0" err="1" smtClean="0"/>
              <a:t>Datagrams</a:t>
            </a:r>
            <a:r>
              <a:rPr lang="en-MY" dirty="0" smtClean="0"/>
              <a:t> are sent one at a time and assume </a:t>
            </a:r>
            <a:r>
              <a:rPr lang="en-MY" dirty="0" smtClean="0">
                <a:solidFill>
                  <a:srgbClr val="FF0000"/>
                </a:solidFill>
              </a:rPr>
              <a:t>“Best Effort” </a:t>
            </a:r>
            <a:r>
              <a:rPr lang="en-MY" dirty="0" smtClean="0"/>
              <a:t>because there is no acknowledgement that the data is received at the destination.</a:t>
            </a:r>
          </a:p>
          <a:p>
            <a:pPr algn="just"/>
            <a:endParaRPr lang="en-US" dirty="0" smtClean="0"/>
          </a:p>
          <a:p>
            <a:pPr algn="just"/>
            <a:r>
              <a:rPr lang="en-US" dirty="0" smtClean="0"/>
              <a:t>Analogy: Postal service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533400" y="1143000"/>
            <a:ext cx="7772400" cy="524258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l="38750" t="23438" r="4375" b="17187"/>
          <a:stretch>
            <a:fillRect/>
          </a:stretch>
        </p:blipFill>
        <p:spPr bwMode="auto">
          <a:xfrm>
            <a:off x="0" y="1371600"/>
            <a:ext cx="5029200" cy="34290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l="38750" t="23438" r="2500" b="32812"/>
          <a:stretch>
            <a:fillRect/>
          </a:stretch>
        </p:blipFill>
        <p:spPr bwMode="auto">
          <a:xfrm>
            <a:off x="4795158" y="4267200"/>
            <a:ext cx="4348842" cy="2590800"/>
          </a:xfrm>
          <a:prstGeom prst="rect">
            <a:avLst/>
          </a:prstGeom>
          <a:noFill/>
          <a:ln w="9525">
            <a:noFill/>
            <a:miter lim="800000"/>
            <a:headEnd/>
            <a:tailEnd/>
          </a:ln>
          <a:effectLst/>
        </p:spPr>
      </p:pic>
      <p:sp>
        <p:nvSpPr>
          <p:cNvPr id="4" name="Oval 3"/>
          <p:cNvSpPr/>
          <p:nvPr/>
        </p:nvSpPr>
        <p:spPr>
          <a:xfrm>
            <a:off x="4343400" y="2667000"/>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229600" y="5638800"/>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pPr marL="624205" indent="-514350">
              <a:buAutoNum type="arabicPeriod" startAt="5"/>
            </a:pPr>
            <a:r>
              <a:rPr lang="en-MY" u="sng" dirty="0" smtClean="0">
                <a:solidFill>
                  <a:schemeClr val="accent3">
                    <a:lumMod val="50000"/>
                  </a:schemeClr>
                </a:solidFill>
              </a:rPr>
              <a:t>Identifying the correct application</a:t>
            </a:r>
          </a:p>
          <a:p>
            <a:pPr marL="624205" indent="-514350">
              <a:buAutoNum type="arabicPeriod" startAt="5"/>
            </a:pPr>
            <a:endParaRPr lang="en-MY" u="sng" dirty="0" smtClean="0">
              <a:solidFill>
                <a:schemeClr val="accent3">
                  <a:lumMod val="50000"/>
                </a:schemeClr>
              </a:solidFill>
            </a:endParaRPr>
          </a:p>
          <a:p>
            <a:pPr marL="624205" indent="-514350" algn="just"/>
            <a:r>
              <a:rPr lang="en-MY" dirty="0" smtClean="0">
                <a:solidFill>
                  <a:schemeClr val="accent3">
                    <a:lumMod val="50000"/>
                  </a:schemeClr>
                </a:solidFill>
              </a:rPr>
              <a:t>Both TCP and UDP use </a:t>
            </a:r>
            <a:r>
              <a:rPr lang="en-MY" dirty="0" smtClean="0">
                <a:solidFill>
                  <a:srgbClr val="FF0000"/>
                </a:solidFill>
              </a:rPr>
              <a:t>port number </a:t>
            </a:r>
            <a:r>
              <a:rPr lang="en-MY" dirty="0" smtClean="0">
                <a:solidFill>
                  <a:schemeClr val="accent3">
                    <a:lumMod val="50000"/>
                  </a:schemeClr>
                </a:solidFill>
              </a:rPr>
              <a:t>to identify the sending / receiving application</a:t>
            </a:r>
          </a:p>
          <a:p>
            <a:pPr marL="624205" indent="-514350" algn="just"/>
            <a:endParaRPr lang="en-MY" dirty="0" smtClean="0">
              <a:solidFill>
                <a:schemeClr val="accent3">
                  <a:lumMod val="50000"/>
                </a:schemeClr>
              </a:solidFill>
            </a:endParaRPr>
          </a:p>
          <a:p>
            <a:pPr marL="624205" indent="-514350" algn="just"/>
            <a:r>
              <a:rPr lang="en-MY" dirty="0" smtClean="0">
                <a:solidFill>
                  <a:schemeClr val="accent3">
                    <a:lumMod val="50000"/>
                  </a:schemeClr>
                </a:solidFill>
              </a:rPr>
              <a:t>The port numbers are included into the </a:t>
            </a:r>
            <a:r>
              <a:rPr lang="en-MY" dirty="0" smtClean="0">
                <a:solidFill>
                  <a:srgbClr val="FF0000"/>
                </a:solidFill>
              </a:rPr>
              <a:t>Transport Header of Segment / Datagram</a:t>
            </a:r>
          </a:p>
          <a:p>
            <a:pPr marL="624205" indent="-514350" algn="just"/>
            <a:endParaRPr lang="en-MY" dirty="0" smtClean="0">
              <a:solidFill>
                <a:schemeClr val="accent3">
                  <a:lumMod val="50000"/>
                </a:schemeClr>
              </a:solidFill>
            </a:endParaRPr>
          </a:p>
          <a:p>
            <a:pPr marL="624205" indent="-514350" algn="just"/>
            <a:r>
              <a:rPr lang="en-MY" dirty="0" smtClean="0">
                <a:solidFill>
                  <a:schemeClr val="accent3">
                    <a:lumMod val="50000"/>
                  </a:schemeClr>
                </a:solidFill>
              </a:rPr>
              <a:t>Port numbers range from </a:t>
            </a:r>
            <a:r>
              <a:rPr lang="en-MY" dirty="0" smtClean="0">
                <a:solidFill>
                  <a:srgbClr val="FF0000"/>
                </a:solidFill>
              </a:rPr>
              <a:t>0 – 65,535</a:t>
            </a:r>
          </a:p>
          <a:p>
            <a:pPr marL="624205" indent="-514350">
              <a:buAutoNum type="arabicPeriod" startAt="5"/>
            </a:pP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838200"/>
            <a:ext cx="8229600" cy="1069848"/>
          </a:xfrm>
        </p:spPr>
        <p:txBody>
          <a:bodyPr/>
          <a:lstStyle/>
          <a:p>
            <a:r>
              <a:rPr lang="en-US" dirty="0" smtClean="0"/>
              <a:t>Transport Layer</a:t>
            </a:r>
            <a:endParaRPr lang="en-US" dirty="0"/>
          </a:p>
        </p:txBody>
      </p:sp>
      <p:sp>
        <p:nvSpPr>
          <p:cNvPr id="3" name="Content Placeholder 2"/>
          <p:cNvSpPr>
            <a:spLocks noGrp="1"/>
          </p:cNvSpPr>
          <p:nvPr>
            <p:ph idx="4294967295"/>
          </p:nvPr>
        </p:nvSpPr>
        <p:spPr>
          <a:xfrm>
            <a:off x="304800" y="2133600"/>
            <a:ext cx="8686800" cy="4324350"/>
          </a:xfrm>
        </p:spPr>
        <p:txBody>
          <a:bodyPr/>
          <a:lstStyle/>
          <a:p>
            <a:pPr>
              <a:buFont typeface="Wingdings" panose="05000000000000000000" pitchFamily="2" charset="2"/>
              <a:buNone/>
              <a:defRPr/>
            </a:pPr>
            <a:r>
              <a:rPr lang="en-US" dirty="0" smtClean="0">
                <a:latin typeface="Candara" panose="020E0502030303020204" pitchFamily="34" charset="0"/>
              </a:rPr>
              <a:t>The Transport Layer is responsible for establishing </a:t>
            </a:r>
          </a:p>
          <a:p>
            <a:pPr>
              <a:buFont typeface="Wingdings" panose="05000000000000000000" pitchFamily="2" charset="2"/>
              <a:buNone/>
              <a:defRPr/>
            </a:pPr>
            <a:r>
              <a:rPr lang="en-US" dirty="0" smtClean="0">
                <a:solidFill>
                  <a:srgbClr val="FF0000"/>
                </a:solidFill>
                <a:latin typeface="Candara" panose="020E0502030303020204" pitchFamily="34" charset="0"/>
              </a:rPr>
              <a:t>temporary communication session between two</a:t>
            </a:r>
          </a:p>
          <a:p>
            <a:pPr>
              <a:buFont typeface="Wingdings" panose="05000000000000000000" pitchFamily="2" charset="2"/>
              <a:buNone/>
              <a:defRPr/>
            </a:pPr>
            <a:r>
              <a:rPr lang="en-US" dirty="0" smtClean="0">
                <a:solidFill>
                  <a:srgbClr val="FF0000"/>
                </a:solidFill>
                <a:latin typeface="Candara" panose="020E0502030303020204" pitchFamily="34" charset="0"/>
              </a:rPr>
              <a:t>APPLICATIONS </a:t>
            </a:r>
            <a:r>
              <a:rPr lang="en-US" dirty="0" smtClean="0">
                <a:latin typeface="Candara" panose="020E0502030303020204" pitchFamily="34" charset="0"/>
              </a:rPr>
              <a:t>and delivering data between them. </a:t>
            </a:r>
          </a:p>
          <a:p>
            <a:pPr>
              <a:buFont typeface="Wingdings" panose="05000000000000000000" pitchFamily="2" charset="2"/>
              <a:buNone/>
              <a:defRPr/>
            </a:pPr>
            <a:endParaRPr lang="en-US" dirty="0" smtClean="0">
              <a:latin typeface="Candara" panose="020E0502030303020204" pitchFamily="34" charset="0"/>
            </a:endParaRPr>
          </a:p>
          <a:p>
            <a:pPr>
              <a:buFont typeface="Wingdings" panose="05000000000000000000" pitchFamily="2" charset="2"/>
              <a:buNone/>
              <a:defRPr/>
            </a:pPr>
            <a:r>
              <a:rPr lang="en-US" dirty="0" smtClean="0">
                <a:latin typeface="Candara" panose="020E0502030303020204" pitchFamily="34" charset="0"/>
              </a:rPr>
              <a:t>TCP/IP uses two protocols to achieve this:</a:t>
            </a:r>
          </a:p>
          <a:p>
            <a:pPr lvl="1">
              <a:defRPr/>
            </a:pPr>
            <a:r>
              <a:rPr lang="en-US" sz="2800" i="1" dirty="0" smtClean="0">
                <a:solidFill>
                  <a:srgbClr val="FF0000"/>
                </a:solidFill>
                <a:latin typeface="Candara" panose="020E0502030303020204" pitchFamily="34" charset="0"/>
              </a:rPr>
              <a:t>Transmission Control Protocol (TCP) </a:t>
            </a:r>
            <a:r>
              <a:rPr lang="en-US" sz="2800" dirty="0" smtClean="0">
                <a:solidFill>
                  <a:schemeClr val="tx1"/>
                </a:solidFill>
                <a:latin typeface="Candara" panose="020E0502030303020204" pitchFamily="34" charset="0"/>
                <a:sym typeface="Wingdings" panose="05000000000000000000" pitchFamily="2" charset="2"/>
              </a:rPr>
              <a:t> segment</a:t>
            </a:r>
          </a:p>
          <a:p>
            <a:pPr lvl="1">
              <a:buNone/>
              <a:defRPr/>
            </a:pPr>
            <a:endParaRPr lang="en-US" sz="2800" dirty="0" smtClean="0">
              <a:solidFill>
                <a:schemeClr val="tx1"/>
              </a:solidFill>
              <a:latin typeface="Candara" panose="020E0502030303020204" pitchFamily="34" charset="0"/>
            </a:endParaRPr>
          </a:p>
          <a:p>
            <a:pPr lvl="1">
              <a:defRPr/>
            </a:pPr>
            <a:r>
              <a:rPr lang="en-US" sz="2800" i="1" dirty="0" smtClean="0">
                <a:solidFill>
                  <a:srgbClr val="FF0000"/>
                </a:solidFill>
                <a:latin typeface="Candara" panose="020E0502030303020204" pitchFamily="34" charset="0"/>
              </a:rPr>
              <a:t>User Datagram Protocol (UDP)</a:t>
            </a:r>
            <a:r>
              <a:rPr lang="en-US" sz="2800" i="1" dirty="0" smtClean="0">
                <a:solidFill>
                  <a:schemeClr val="tx1"/>
                </a:solidFill>
                <a:latin typeface="Candara" panose="020E0502030303020204" pitchFamily="34" charset="0"/>
              </a:rPr>
              <a:t> </a:t>
            </a:r>
            <a:r>
              <a:rPr lang="en-US" sz="2800" dirty="0" smtClean="0">
                <a:solidFill>
                  <a:schemeClr val="tx1"/>
                </a:solidFill>
                <a:latin typeface="Candara" panose="020E0502030303020204" pitchFamily="34" charset="0"/>
                <a:sym typeface="Wingdings" panose="05000000000000000000" pitchFamily="2" charset="2"/>
              </a:rPr>
              <a:t> datagram</a:t>
            </a:r>
            <a:endParaRPr lang="en-US" sz="2800" dirty="0" smtClean="0">
              <a:solidFill>
                <a:schemeClr val="tx1"/>
              </a:solidFill>
              <a:latin typeface="Candara" panose="020E0502030303020204" pitchFamily="34" charset="0"/>
            </a:endParaRPr>
          </a:p>
          <a:p>
            <a:endParaRPr lang="en-US" dirty="0">
              <a:latin typeface="Candara" panose="020E0502030303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228600" y="914400"/>
            <a:ext cx="8610600" cy="5638800"/>
          </a:xfrm>
          <a:prstGeom prst="rect">
            <a:avLst/>
          </a:prstGeom>
          <a:noFill/>
          <a:ln w="9525">
            <a:noFill/>
            <a:miter lim="800000"/>
            <a:headEnd/>
            <a:tailEnd/>
          </a:ln>
        </p:spPr>
      </p:pic>
      <p:sp>
        <p:nvSpPr>
          <p:cNvPr id="2" name="Rectangle 1"/>
          <p:cNvSpPr/>
          <p:nvPr/>
        </p:nvSpPr>
        <p:spPr>
          <a:xfrm>
            <a:off x="533400" y="5867400"/>
            <a:ext cx="79248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667000" y="5410200"/>
            <a:ext cx="533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14600" y="3749458"/>
            <a:ext cx="1371600" cy="441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48200" y="5410200"/>
            <a:ext cx="533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95800" y="3749458"/>
            <a:ext cx="1371600" cy="441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743700" y="5410200"/>
            <a:ext cx="533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91300" y="3749458"/>
            <a:ext cx="1371600" cy="441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457200" y="2249424"/>
            <a:ext cx="8229600" cy="4456176"/>
          </a:xfrm>
        </p:spPr>
        <p:txBody>
          <a:bodyPr>
            <a:normAutofit fontScale="77500" lnSpcReduction="20000"/>
          </a:bodyPr>
          <a:lstStyle/>
          <a:p>
            <a:pPr algn="just"/>
            <a:r>
              <a:rPr lang="en-US" dirty="0" smtClean="0">
                <a:latin typeface="Candara" panose="020E0502030303020204" pitchFamily="34" charset="0"/>
              </a:rPr>
              <a:t>3 categories of Port numbers:</a:t>
            </a:r>
          </a:p>
          <a:p>
            <a:pPr algn="just"/>
            <a:endParaRPr lang="en-US" dirty="0" smtClean="0">
              <a:latin typeface="Candara" panose="020E0502030303020204" pitchFamily="34" charset="0"/>
            </a:endParaRPr>
          </a:p>
          <a:p>
            <a:pPr marL="365125" indent="-255905" algn="just">
              <a:buNone/>
            </a:pPr>
            <a:r>
              <a:rPr lang="en-US" dirty="0" smtClean="0">
                <a:latin typeface="Candara" panose="020E0502030303020204" pitchFamily="34" charset="0"/>
              </a:rPr>
              <a:t>	(</a:t>
            </a:r>
            <a:r>
              <a:rPr lang="en-US" dirty="0" err="1" smtClean="0">
                <a:latin typeface="Candara" panose="020E0502030303020204" pitchFamily="34" charset="0"/>
              </a:rPr>
              <a:t>i</a:t>
            </a:r>
            <a:r>
              <a:rPr lang="en-US" dirty="0" smtClean="0">
                <a:latin typeface="Candara" panose="020E0502030303020204" pitchFamily="34" charset="0"/>
              </a:rPr>
              <a:t>) </a:t>
            </a:r>
            <a:r>
              <a:rPr lang="en-US" b="1" dirty="0" smtClean="0">
                <a:solidFill>
                  <a:srgbClr val="00B050"/>
                </a:solidFill>
                <a:latin typeface="Candara" panose="020E0502030303020204" pitchFamily="34" charset="0"/>
              </a:rPr>
              <a:t>Well-known ports (0 – 1023)</a:t>
            </a:r>
          </a:p>
          <a:p>
            <a:pPr marL="657860" lvl="1" indent="-255905" algn="just"/>
            <a:r>
              <a:rPr lang="en-US" dirty="0" smtClean="0">
                <a:latin typeface="Candara" panose="020E0502030303020204" pitchFamily="34" charset="0"/>
              </a:rPr>
              <a:t>Reserved for </a:t>
            </a:r>
            <a:r>
              <a:rPr lang="en-US" dirty="0" smtClean="0">
                <a:solidFill>
                  <a:srgbClr val="FF0000"/>
                </a:solidFill>
                <a:latin typeface="Candara" panose="020E0502030303020204" pitchFamily="34" charset="0"/>
              </a:rPr>
              <a:t>common services </a:t>
            </a:r>
            <a:r>
              <a:rPr lang="en-US" dirty="0" smtClean="0">
                <a:latin typeface="Candara" panose="020E0502030303020204" pitchFamily="34" charset="0"/>
              </a:rPr>
              <a:t>and applications </a:t>
            </a:r>
            <a:r>
              <a:rPr lang="en-US" dirty="0" err="1" smtClean="0">
                <a:latin typeface="Candara" panose="020E0502030303020204" pitchFamily="34" charset="0"/>
              </a:rPr>
              <a:t>eg</a:t>
            </a:r>
            <a:r>
              <a:rPr lang="en-US" dirty="0" smtClean="0">
                <a:latin typeface="Candara" panose="020E0502030303020204" pitchFamily="34" charset="0"/>
              </a:rPr>
              <a:t>. </a:t>
            </a:r>
            <a:r>
              <a:rPr lang="en-US" i="1" dirty="0" smtClean="0">
                <a:latin typeface="Candara" panose="020E0502030303020204" pitchFamily="34" charset="0"/>
              </a:rPr>
              <a:t>HTTP, SMTP, DNS </a:t>
            </a:r>
            <a:r>
              <a:rPr lang="en-US" dirty="0" smtClean="0">
                <a:latin typeface="Candara" panose="020E0502030303020204" pitchFamily="34" charset="0"/>
              </a:rPr>
              <a:t>so that client can be programmed to connect to the specific service</a:t>
            </a:r>
          </a:p>
          <a:p>
            <a:pPr algn="just">
              <a:buNone/>
            </a:pPr>
            <a:endParaRPr lang="en-US" dirty="0" smtClean="0">
              <a:latin typeface="Candara" panose="020E0502030303020204" pitchFamily="34" charset="0"/>
            </a:endParaRPr>
          </a:p>
          <a:p>
            <a:pPr marL="681355" indent="-335280" algn="just">
              <a:buNone/>
            </a:pPr>
            <a:r>
              <a:rPr lang="en-US" dirty="0" smtClean="0">
                <a:latin typeface="Candara" panose="020E0502030303020204" pitchFamily="34" charset="0"/>
              </a:rPr>
              <a:t>(ii) </a:t>
            </a:r>
            <a:r>
              <a:rPr lang="en-US" b="1" dirty="0" smtClean="0">
                <a:solidFill>
                  <a:srgbClr val="00B050"/>
                </a:solidFill>
                <a:latin typeface="Candara" panose="020E0502030303020204" pitchFamily="34" charset="0"/>
              </a:rPr>
              <a:t>Registered port (1024 – 49151)</a:t>
            </a:r>
          </a:p>
          <a:p>
            <a:pPr marL="692150" lvl="1" indent="-290830" algn="just"/>
            <a:r>
              <a:rPr lang="en-MY" dirty="0" smtClean="0">
                <a:latin typeface="Candara" panose="020E0502030303020204" pitchFamily="34" charset="0"/>
              </a:rPr>
              <a:t>Numbers are assigned to </a:t>
            </a:r>
            <a:r>
              <a:rPr lang="en-MY" dirty="0" smtClean="0">
                <a:solidFill>
                  <a:srgbClr val="FF0000"/>
                </a:solidFill>
                <a:latin typeface="Candara" panose="020E0502030303020204" pitchFamily="34" charset="0"/>
              </a:rPr>
              <a:t>user processes </a:t>
            </a:r>
            <a:r>
              <a:rPr lang="en-MY" dirty="0" smtClean="0">
                <a:latin typeface="Candara" panose="020E0502030303020204" pitchFamily="34" charset="0"/>
              </a:rPr>
              <a:t>or applications that individual chooses to install </a:t>
            </a:r>
            <a:r>
              <a:rPr lang="en-MY" dirty="0" err="1" smtClean="0">
                <a:latin typeface="Candara" panose="020E0502030303020204" pitchFamily="34" charset="0"/>
              </a:rPr>
              <a:t>eg</a:t>
            </a:r>
            <a:r>
              <a:rPr lang="en-MY" dirty="0" smtClean="0">
                <a:latin typeface="Candara" panose="020E0502030303020204" pitchFamily="34" charset="0"/>
              </a:rPr>
              <a:t>. </a:t>
            </a:r>
            <a:r>
              <a:rPr lang="en-MY" i="1" dirty="0" smtClean="0">
                <a:latin typeface="Candara" panose="020E0502030303020204" pitchFamily="34" charset="0"/>
              </a:rPr>
              <a:t>MSN messenger</a:t>
            </a:r>
          </a:p>
          <a:p>
            <a:pPr marL="681355" indent="-571500" algn="just">
              <a:buNone/>
            </a:pPr>
            <a:endParaRPr lang="en-MY" dirty="0" smtClean="0">
              <a:latin typeface="Candara" panose="020E0502030303020204" pitchFamily="34" charset="0"/>
            </a:endParaRPr>
          </a:p>
          <a:p>
            <a:pPr algn="just">
              <a:buNone/>
            </a:pPr>
            <a:r>
              <a:rPr lang="en-MY" dirty="0" smtClean="0">
                <a:latin typeface="Candara" panose="020E0502030303020204" pitchFamily="34" charset="0"/>
              </a:rPr>
              <a:t>	(iii) </a:t>
            </a:r>
            <a:r>
              <a:rPr lang="en-MY" b="1" dirty="0" smtClean="0">
                <a:solidFill>
                  <a:srgbClr val="00B050"/>
                </a:solidFill>
                <a:latin typeface="Candara" panose="020E0502030303020204" pitchFamily="34" charset="0"/>
              </a:rPr>
              <a:t>Dynamic or Private Ports (49152 – 65535) </a:t>
            </a:r>
          </a:p>
          <a:p>
            <a:pPr lvl="1" algn="just"/>
            <a:r>
              <a:rPr lang="en-MY" dirty="0" smtClean="0">
                <a:latin typeface="Candara" panose="020E0502030303020204" pitchFamily="34" charset="0"/>
              </a:rPr>
              <a:t>Temporarily ports that dynamically assigned </a:t>
            </a:r>
            <a:r>
              <a:rPr lang="en-MY" smtClean="0">
                <a:latin typeface="Candara" panose="020E0502030303020204" pitchFamily="34" charset="0"/>
              </a:rPr>
              <a:t>to </a:t>
            </a:r>
            <a:r>
              <a:rPr lang="en-MY" smtClean="0">
                <a:solidFill>
                  <a:srgbClr val="FF0000"/>
                </a:solidFill>
                <a:latin typeface="Candara" panose="020E0502030303020204" pitchFamily="34" charset="0"/>
              </a:rPr>
              <a:t>client applications </a:t>
            </a:r>
            <a:r>
              <a:rPr lang="en-MY" dirty="0" smtClean="0">
                <a:latin typeface="Candara" panose="020E0502030303020204" pitchFamily="34" charset="0"/>
              </a:rPr>
              <a:t>when initiating a connection. Usually use in </a:t>
            </a:r>
            <a:r>
              <a:rPr lang="en-MY" i="1" dirty="0" smtClean="0">
                <a:latin typeface="Candara" panose="020E0502030303020204" pitchFamily="34" charset="0"/>
              </a:rPr>
              <a:t>P2P communication</a:t>
            </a:r>
          </a:p>
          <a:p>
            <a:pPr marL="681355" indent="-571500" algn="just">
              <a:buNone/>
            </a:pPr>
            <a:endParaRPr lang="en-US" dirty="0" smtClean="0">
              <a:latin typeface="Candara" panose="020E0502030303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3"/>
          <p:cNvGraphicFramePr>
            <a:graphicFrameLocks noGrp="1"/>
          </p:cNvGraphicFramePr>
          <p:nvPr>
            <p:ph idx="1"/>
            <p:extLst>
              <p:ext uri="{D42A27DB-BD31-4B8C-83A1-F6EECF244321}">
                <p14:modId xmlns:p14="http://schemas.microsoft.com/office/powerpoint/2010/main" val="1525928789"/>
              </p:ext>
            </p:extLst>
          </p:nvPr>
        </p:nvGraphicFramePr>
        <p:xfrm>
          <a:off x="304800" y="1446213"/>
          <a:ext cx="8534400" cy="4908553"/>
        </p:xfrm>
        <a:graphic>
          <a:graphicData uri="http://schemas.openxmlformats.org/drawingml/2006/table">
            <a:tbl>
              <a:tblPr/>
              <a:tblGrid>
                <a:gridCol w="10668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5029200">
                  <a:extLst>
                    <a:ext uri="{9D8B030D-6E8A-4147-A177-3AD203B41FA5}">
                      <a16:colId xmlns:a16="http://schemas.microsoft.com/office/drawing/2014/main" val="20003"/>
                    </a:ext>
                  </a:extLst>
                </a:gridCol>
              </a:tblGrid>
              <a:tr h="701675">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Port Number</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Application</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Layer 4 Protocol</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6666"/>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Description</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20</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FTP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TCP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File Transfer Protocol – Data </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10001"/>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21</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FTP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TCP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File Transfer Protocol – Control Commands </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10002"/>
                  </a:ext>
                </a:extLst>
              </a:tr>
              <a:tr h="525463">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23</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TELNET</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TCP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Terminal connection</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10003"/>
                  </a:ext>
                </a:extLst>
              </a:tr>
              <a:tr h="525463">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25</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SMTP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TCP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Simple Mail Transfer Protocol - Email</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10004"/>
                  </a:ext>
                </a:extLst>
              </a:tr>
              <a:tr h="525463">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53</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DNS</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UDP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Domain Name System</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10005"/>
                  </a:ext>
                </a:extLst>
              </a:tr>
              <a:tr h="525463">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67,68</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DHCP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UDP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Dynamic Host Configuration Protocol</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10006"/>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rPr>
                        <a:t>69</a:t>
                      </a:r>
                      <a:endParaRPr kumimoji="0" lang="en-CA" sz="2000" b="0" i="0" u="none" strike="noStrike" cap="none" normalizeH="0" baseline="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TFTP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UDP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Trivial File Transfer Protocol</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10007"/>
                  </a:ext>
                </a:extLst>
              </a:tr>
              <a:tr h="525463">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dirty="0" smtClean="0">
                          <a:ln>
                            <a:noFill/>
                          </a:ln>
                          <a:solidFill>
                            <a:srgbClr val="FFFF00"/>
                          </a:solidFill>
                          <a:effectLst>
                            <a:outerShdw blurRad="38100" dist="38100" dir="2700000" algn="tl">
                              <a:srgbClr val="000000"/>
                            </a:outerShdw>
                          </a:effectLst>
                          <a:latin typeface="Arial" panose="020B0604020202020204" pitchFamily="34" charset="0"/>
                        </a:rPr>
                        <a:t>80</a:t>
                      </a:r>
                      <a:endParaRPr kumimoji="0" lang="en-CA" sz="2000" b="0" i="0" u="none" strike="noStrike" cap="none" normalizeH="0" baseline="0" dirty="0" smtClean="0">
                        <a:ln>
                          <a:noFill/>
                        </a:ln>
                        <a:solidFill>
                          <a:srgbClr val="FFFF00"/>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HTTP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rPr>
                        <a:t>TCP</a:t>
                      </a:r>
                      <a:endParaRPr kumimoji="0" lang="en-CA" sz="2000" b="0" i="0" u="none" strike="noStrike" cap="none" normalizeH="0" baseline="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Tahoma" panose="020B0604030504040204" pitchFamily="34" charset="0"/>
                        <a:buNone/>
                      </a:pPr>
                      <a:r>
                        <a:rPr kumimoji="0" lang="en-US" sz="2000" b="0" i="0" u="none" strike="noStrike" cap="none" normalizeH="0" baseline="0" dirty="0" smtClean="0">
                          <a:ln>
                            <a:noFill/>
                          </a:ln>
                          <a:solidFill>
                            <a:schemeClr val="bg1"/>
                          </a:solidFill>
                          <a:effectLst>
                            <a:outerShdw blurRad="38100" dist="38100" dir="2700000" algn="tl">
                              <a:srgbClr val="000000"/>
                            </a:outerShdw>
                          </a:effectLst>
                          <a:latin typeface="Arial" panose="020B0604020202020204" pitchFamily="34" charset="0"/>
                        </a:rPr>
                        <a:t>Hypertext Transfer Protocol</a:t>
                      </a:r>
                      <a:endParaRPr kumimoji="0" lang="en-CA" sz="2000" b="0" i="0" u="none" strike="noStrike" cap="none" normalizeH="0" baseline="0" dirty="0" smtClean="0">
                        <a:ln>
                          <a:noFill/>
                        </a:ln>
                        <a:solidFill>
                          <a:schemeClr val="bg1"/>
                        </a:solidFill>
                        <a:effectLst>
                          <a:outerShdw blurRad="38100" dist="38100" dir="2700000" algn="tl">
                            <a:srgbClr val="000000"/>
                          </a:outerShdw>
                        </a:effectLst>
                        <a:latin typeface="Arial" panose="020B0604020202020204" pitchFamily="34" charset="0"/>
                      </a:endParaRPr>
                    </a:p>
                  </a:txBody>
                  <a:tcPr marL="45720" marR="45720" marT="45726" marB="45726"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10008"/>
                  </a:ext>
                </a:extLst>
              </a:tr>
            </a:tbl>
          </a:graphicData>
        </a:graphic>
      </p:graphicFrame>
      <p:sp>
        <p:nvSpPr>
          <p:cNvPr id="3" name="TextBox 2"/>
          <p:cNvSpPr txBox="1"/>
          <p:nvPr/>
        </p:nvSpPr>
        <p:spPr>
          <a:xfrm>
            <a:off x="914400" y="762000"/>
            <a:ext cx="6798656" cy="461665"/>
          </a:xfrm>
          <a:prstGeom prst="rect">
            <a:avLst/>
          </a:prstGeom>
          <a:noFill/>
        </p:spPr>
        <p:txBody>
          <a:bodyPr wrap="none" rtlCol="0">
            <a:spAutoFit/>
          </a:bodyPr>
          <a:lstStyle/>
          <a:p>
            <a:r>
              <a:rPr lang="en-US" sz="2400" dirty="0" smtClean="0">
                <a:solidFill>
                  <a:srgbClr val="FF0000"/>
                </a:solidFill>
              </a:rPr>
              <a:t>Which categories these port numbers belong to ?</a:t>
            </a:r>
            <a:endParaRPr lang="en-US" sz="2400"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a:bodyPr>
          <a:lstStyle/>
          <a:p>
            <a:pPr lvl="1"/>
            <a:r>
              <a:rPr lang="en-US" dirty="0" smtClean="0">
                <a:solidFill>
                  <a:schemeClr val="tx1"/>
                </a:solidFill>
              </a:rPr>
              <a:t>Each application process running on the server is configured to use a port number, either by default or manually by a system administrator.</a:t>
            </a:r>
          </a:p>
          <a:p>
            <a:pPr lvl="1">
              <a:buNone/>
            </a:pPr>
            <a:r>
              <a:rPr lang="en-US" dirty="0" smtClean="0">
                <a:solidFill>
                  <a:schemeClr val="tx1"/>
                </a:solidFill>
              </a:rPr>
              <a:t> </a:t>
            </a:r>
          </a:p>
          <a:p>
            <a:pPr lvl="1"/>
            <a:r>
              <a:rPr lang="en-US" dirty="0" smtClean="0">
                <a:solidFill>
                  <a:schemeClr val="tx1"/>
                </a:solidFill>
              </a:rPr>
              <a:t>An individual server </a:t>
            </a:r>
            <a:r>
              <a:rPr lang="en-US" dirty="0" smtClean="0">
                <a:solidFill>
                  <a:srgbClr val="FF0000"/>
                </a:solidFill>
              </a:rPr>
              <a:t>cannot have two services assigned to the same port number </a:t>
            </a:r>
            <a:r>
              <a:rPr lang="en-US" dirty="0" smtClean="0">
                <a:solidFill>
                  <a:schemeClr val="tx1"/>
                </a:solidFill>
              </a:rPr>
              <a:t>within the same Transport layer services. </a:t>
            </a:r>
          </a:p>
          <a:p>
            <a:pPr lvl="1"/>
            <a:endParaRPr lang="en-US" dirty="0" smtClean="0">
              <a:solidFill>
                <a:schemeClr val="tx1"/>
              </a:solidFill>
            </a:endParaRPr>
          </a:p>
          <a:p>
            <a:pPr lvl="1"/>
            <a:r>
              <a:rPr lang="en-US" i="1" dirty="0" err="1" smtClean="0">
                <a:solidFill>
                  <a:schemeClr val="tx1"/>
                </a:solidFill>
              </a:rPr>
              <a:t>Eg</a:t>
            </a:r>
            <a:r>
              <a:rPr lang="en-US" i="1" dirty="0" smtClean="0">
                <a:solidFill>
                  <a:schemeClr val="tx1"/>
                </a:solidFill>
              </a:rPr>
              <a:t>. a host running a web server application and a file transfer application cannot have both configured to use the same port (for example, TCP port 80)</a:t>
            </a:r>
          </a:p>
          <a:p>
            <a:endParaRPr lang="en-US" dirty="0"/>
          </a:p>
        </p:txBody>
      </p:sp>
      <p:sp>
        <p:nvSpPr>
          <p:cNvPr id="4" name="TextBox 3"/>
          <p:cNvSpPr txBox="1"/>
          <p:nvPr/>
        </p:nvSpPr>
        <p:spPr>
          <a:xfrm>
            <a:off x="1981200" y="762000"/>
            <a:ext cx="5828840" cy="584775"/>
          </a:xfrm>
          <a:prstGeom prst="rect">
            <a:avLst/>
          </a:prstGeom>
          <a:noFill/>
        </p:spPr>
        <p:txBody>
          <a:bodyPr wrap="none" rtlCol="0">
            <a:spAutoFit/>
          </a:bodyPr>
          <a:lstStyle/>
          <a:p>
            <a:r>
              <a:rPr lang="en-US" sz="3200" dirty="0" smtClean="0">
                <a:solidFill>
                  <a:srgbClr val="FF0000"/>
                </a:solidFill>
              </a:rPr>
              <a:t>How about source client  port ?</a:t>
            </a:r>
            <a:endParaRPr lang="en-US" sz="3200"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l="7500" t="32812" r="22500" b="15625"/>
          <a:stretch>
            <a:fillRect/>
          </a:stretch>
        </p:blipFill>
        <p:spPr bwMode="auto">
          <a:xfrm>
            <a:off x="228600" y="990600"/>
            <a:ext cx="8686800" cy="52578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Socket Pairs</a:t>
            </a:r>
            <a:endParaRPr lang="en-US" dirty="0"/>
          </a:p>
        </p:txBody>
      </p:sp>
      <p:sp>
        <p:nvSpPr>
          <p:cNvPr id="3" name="Content Placeholder 2"/>
          <p:cNvSpPr>
            <a:spLocks noGrp="1"/>
          </p:cNvSpPr>
          <p:nvPr>
            <p:ph idx="1"/>
          </p:nvPr>
        </p:nvSpPr>
        <p:spPr/>
        <p:txBody>
          <a:bodyPr/>
          <a:lstStyle/>
          <a:p>
            <a:pPr algn="just"/>
            <a:r>
              <a:rPr lang="en-US" dirty="0"/>
              <a:t>The </a:t>
            </a:r>
            <a:r>
              <a:rPr lang="en-US" dirty="0">
                <a:solidFill>
                  <a:srgbClr val="FF0000"/>
                </a:solidFill>
              </a:rPr>
              <a:t>combination</a:t>
            </a:r>
            <a:r>
              <a:rPr lang="en-US" dirty="0"/>
              <a:t> of the source IP address and source port number, or the destination IP address and destination port number is known as a </a:t>
            </a:r>
            <a:r>
              <a:rPr lang="en-US" dirty="0" smtClean="0">
                <a:solidFill>
                  <a:srgbClr val="00B050"/>
                </a:solidFill>
              </a:rPr>
              <a:t>socket</a:t>
            </a:r>
            <a:r>
              <a:rPr lang="en-US" dirty="0" smtClean="0"/>
              <a:t>.</a:t>
            </a:r>
          </a:p>
          <a:p>
            <a:pPr algn="just"/>
            <a:endParaRPr lang="en-US" dirty="0"/>
          </a:p>
          <a:p>
            <a:pPr algn="just"/>
            <a:r>
              <a:rPr lang="en-US" dirty="0" smtClean="0"/>
              <a:t>Sockets </a:t>
            </a:r>
            <a:r>
              <a:rPr lang="en-US" dirty="0"/>
              <a:t>enable multiple processes, running on a client, to </a:t>
            </a:r>
            <a:r>
              <a:rPr lang="en-US" dirty="0">
                <a:solidFill>
                  <a:srgbClr val="FF0000"/>
                </a:solidFill>
              </a:rPr>
              <a:t>distinguish themselves from each other</a:t>
            </a:r>
            <a:r>
              <a:rPr lang="en-US" dirty="0"/>
              <a:t>, and multiple connections to a server process to be distinguished from each other</a:t>
            </a:r>
          </a:p>
        </p:txBody>
      </p:sp>
    </p:spTree>
    <p:extLst>
      <p:ext uri="{BB962C8B-B14F-4D97-AF65-F5344CB8AC3E}">
        <p14:creationId xmlns:p14="http://schemas.microsoft.com/office/powerpoint/2010/main" val="3595327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Chapter Summary</a:t>
            </a:r>
            <a:endParaRPr lang="en-US" dirty="0"/>
          </a:p>
        </p:txBody>
      </p:sp>
      <p:sp>
        <p:nvSpPr>
          <p:cNvPr id="2" name="Content Placeholder 1"/>
          <p:cNvSpPr>
            <a:spLocks noGrp="1"/>
          </p:cNvSpPr>
          <p:nvPr>
            <p:ph idx="1"/>
          </p:nvPr>
        </p:nvSpPr>
        <p:spPr/>
        <p:txBody>
          <a:bodyPr>
            <a:normAutofit/>
          </a:bodyPr>
          <a:lstStyle/>
          <a:p>
            <a:endParaRPr lang="en-US" sz="3200" dirty="0" smtClean="0">
              <a:latin typeface="Candara" panose="020E0502030303020204" pitchFamily="34" charset="0"/>
            </a:endParaRPr>
          </a:p>
          <a:p>
            <a:r>
              <a:rPr lang="en-US" sz="3200" dirty="0" smtClean="0">
                <a:latin typeface="Candara" panose="020E0502030303020204" pitchFamily="34" charset="0"/>
              </a:rPr>
              <a:t>Roles of Transport Layer</a:t>
            </a:r>
          </a:p>
          <a:p>
            <a:endParaRPr lang="en-US" sz="3200" dirty="0" smtClean="0">
              <a:latin typeface="Candara" panose="020E0502030303020204" pitchFamily="34" charset="0"/>
            </a:endParaRPr>
          </a:p>
          <a:p>
            <a:r>
              <a:rPr lang="en-US" sz="3200" dirty="0" smtClean="0">
                <a:latin typeface="Candara" panose="020E0502030303020204" pitchFamily="34" charset="0"/>
              </a:rPr>
              <a:t>Two protocols involved: TCP and UDP</a:t>
            </a:r>
          </a:p>
          <a:p>
            <a:endParaRPr lang="en-US" sz="3200" dirty="0" smtClean="0">
              <a:latin typeface="Candara" panose="020E0502030303020204" pitchFamily="34" charset="0"/>
            </a:endParaRPr>
          </a:p>
          <a:p>
            <a:r>
              <a:rPr lang="en-US" sz="3200" dirty="0" smtClean="0">
                <a:latin typeface="Candara" panose="020E0502030303020204" pitchFamily="34" charset="0"/>
              </a:rPr>
              <a:t>Differences between TCP and UDP</a:t>
            </a:r>
          </a:p>
          <a:p>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1.png"/>
          <p:cNvPicPr>
            <a:picLocks noChangeAspect="1"/>
          </p:cNvPicPr>
          <p:nvPr/>
        </p:nvPicPr>
        <p:blipFill>
          <a:blip r:embed="rId3"/>
          <a:stretch>
            <a:fillRect/>
          </a:stretch>
        </p:blipFill>
        <p:spPr>
          <a:xfrm>
            <a:off x="294711" y="411711"/>
            <a:ext cx="8554577" cy="6034577"/>
          </a:xfrm>
          <a:prstGeom prst="rect">
            <a:avLst/>
          </a:prstGeom>
        </p:spPr>
      </p:pic>
      <p:sp>
        <p:nvSpPr>
          <p:cNvPr id="5" name="Rectangle 4"/>
          <p:cNvSpPr/>
          <p:nvPr/>
        </p:nvSpPr>
        <p:spPr>
          <a:xfrm>
            <a:off x="381000" y="1828800"/>
            <a:ext cx="8305800"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Protocol</a:t>
            </a:r>
            <a:endParaRPr lang="en-US" dirty="0"/>
          </a:p>
        </p:txBody>
      </p:sp>
      <p:sp>
        <p:nvSpPr>
          <p:cNvPr id="3" name="Content Placeholder 2"/>
          <p:cNvSpPr>
            <a:spLocks noGrp="1"/>
          </p:cNvSpPr>
          <p:nvPr>
            <p:ph idx="1"/>
          </p:nvPr>
        </p:nvSpPr>
        <p:spPr>
          <a:xfrm>
            <a:off x="205740" y="2249170"/>
            <a:ext cx="8481060" cy="4324985"/>
          </a:xfrm>
        </p:spPr>
        <p:txBody>
          <a:bodyPr>
            <a:normAutofit fontScale="87500" lnSpcReduction="20000"/>
          </a:bodyPr>
          <a:lstStyle/>
          <a:p>
            <a:pPr algn="just"/>
            <a:r>
              <a:rPr lang="en-US" dirty="0" smtClean="0">
                <a:solidFill>
                  <a:srgbClr val="FF0000"/>
                </a:solidFill>
              </a:rPr>
              <a:t>Connection-oriented </a:t>
            </a:r>
            <a:r>
              <a:rPr lang="en-US" dirty="0" smtClean="0"/>
              <a:t>protocol</a:t>
            </a:r>
          </a:p>
          <a:p>
            <a:pPr algn="just"/>
            <a:endParaRPr lang="en-US" dirty="0" smtClean="0"/>
          </a:p>
          <a:p>
            <a:pPr algn="just"/>
            <a:r>
              <a:rPr lang="en-US" dirty="0" smtClean="0">
                <a:solidFill>
                  <a:srgbClr val="FF0000"/>
                </a:solidFill>
              </a:rPr>
              <a:t>Guaranteed delivery</a:t>
            </a:r>
            <a:r>
              <a:rPr lang="en-US" dirty="0" smtClean="0"/>
              <a:t> (involves the use of acknowledgement and retransmission)</a:t>
            </a:r>
          </a:p>
          <a:p>
            <a:pPr algn="just"/>
            <a:endParaRPr lang="en-US" dirty="0" smtClean="0"/>
          </a:p>
          <a:p>
            <a:pPr algn="just"/>
            <a:r>
              <a:rPr lang="en-US" dirty="0" smtClean="0"/>
              <a:t>Provide</a:t>
            </a:r>
            <a:r>
              <a:rPr lang="en-US" dirty="0" smtClean="0">
                <a:solidFill>
                  <a:srgbClr val="FF0000"/>
                </a:solidFill>
              </a:rPr>
              <a:t> flow control</a:t>
            </a:r>
            <a:r>
              <a:rPr lang="en-US" dirty="0" smtClean="0"/>
              <a:t> and windowing</a:t>
            </a:r>
          </a:p>
          <a:p>
            <a:pPr algn="just"/>
            <a:endParaRPr lang="en-US" dirty="0" smtClean="0"/>
          </a:p>
          <a:p>
            <a:pPr algn="just"/>
            <a:r>
              <a:rPr lang="en-US" dirty="0" smtClean="0"/>
              <a:t>Provide </a:t>
            </a:r>
            <a:r>
              <a:rPr lang="en-US" dirty="0" smtClean="0">
                <a:solidFill>
                  <a:srgbClr val="FF0000"/>
                </a:solidFill>
              </a:rPr>
              <a:t>ordered delivery</a:t>
            </a:r>
            <a:endParaRPr lang="en-US" dirty="0" smtClean="0"/>
          </a:p>
          <a:p>
            <a:pPr algn="just"/>
            <a:endParaRPr lang="en-US" dirty="0" smtClean="0"/>
          </a:p>
          <a:p>
            <a:pPr algn="just"/>
            <a:r>
              <a:rPr lang="en-US" dirty="0" smtClean="0">
                <a:solidFill>
                  <a:srgbClr val="FF0000"/>
                </a:solidFill>
              </a:rPr>
              <a:t>Quality data transmission </a:t>
            </a:r>
            <a:r>
              <a:rPr lang="en-US" dirty="0" smtClean="0"/>
              <a:t>but slower</a:t>
            </a:r>
          </a:p>
          <a:p>
            <a:pPr algn="just"/>
            <a:endParaRPr lang="en-US" dirty="0" smtClean="0"/>
          </a:p>
          <a:p>
            <a:pPr algn="just"/>
            <a:r>
              <a:rPr lang="en-US" dirty="0" smtClean="0"/>
              <a:t>High overhead</a:t>
            </a:r>
          </a:p>
          <a:p>
            <a:endParaRPr lang="en-US" dirty="0" smtClean="0"/>
          </a:p>
          <a:p>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Applications that use TCP protocol:</a:t>
            </a:r>
          </a:p>
          <a:p>
            <a:pPr lvl="1"/>
            <a:endParaRPr lang="en-US" dirty="0" smtClean="0"/>
          </a:p>
          <a:p>
            <a:pPr lvl="1"/>
            <a:r>
              <a:rPr lang="en-US" dirty="0" smtClean="0"/>
              <a:t>Web Browser</a:t>
            </a:r>
          </a:p>
          <a:p>
            <a:pPr lvl="1"/>
            <a:r>
              <a:rPr lang="en-US" dirty="0" smtClean="0"/>
              <a:t>Email</a:t>
            </a:r>
          </a:p>
          <a:p>
            <a:pPr lvl="1"/>
            <a:r>
              <a:rPr lang="en-US" dirty="0" smtClean="0"/>
              <a:t>File Transfer</a:t>
            </a:r>
          </a:p>
          <a:p>
            <a:pPr lvl="1"/>
            <a:r>
              <a:rPr lang="en-US" dirty="0" smtClean="0"/>
              <a:t>Telnet</a:t>
            </a:r>
          </a:p>
        </p:txBody>
      </p:sp>
      <p:sp>
        <p:nvSpPr>
          <p:cNvPr id="4" name="Right Brace 3"/>
          <p:cNvSpPr/>
          <p:nvPr/>
        </p:nvSpPr>
        <p:spPr>
          <a:xfrm>
            <a:off x="3657600" y="3200400"/>
            <a:ext cx="381000" cy="1981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227312" y="3867834"/>
            <a:ext cx="4790094" cy="646331"/>
          </a:xfrm>
          <a:prstGeom prst="rect">
            <a:avLst/>
          </a:prstGeom>
          <a:noFill/>
        </p:spPr>
        <p:txBody>
          <a:bodyPr wrap="none" rtlCol="0">
            <a:spAutoFit/>
          </a:bodyPr>
          <a:lstStyle/>
          <a:p>
            <a:r>
              <a:rPr lang="en-US" dirty="0" smtClean="0"/>
              <a:t>Concern more on the quality of transmission </a:t>
            </a:r>
          </a:p>
          <a:p>
            <a:r>
              <a:rPr lang="en-US" dirty="0"/>
              <a:t>i</a:t>
            </a:r>
            <a:r>
              <a:rPr lang="en-US" dirty="0" smtClean="0"/>
              <a:t>nstead of speed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endParaRPr lang="en-US" dirty="0"/>
          </a:p>
        </p:txBody>
      </p:sp>
      <p:sp>
        <p:nvSpPr>
          <p:cNvPr id="3" name="Content Placeholder 2"/>
          <p:cNvSpPr>
            <a:spLocks noGrp="1"/>
          </p:cNvSpPr>
          <p:nvPr>
            <p:ph idx="1"/>
          </p:nvPr>
        </p:nvSpPr>
        <p:spPr/>
        <p:txBody>
          <a:bodyPr>
            <a:normAutofit fontScale="87500" lnSpcReduction="20000"/>
          </a:bodyPr>
          <a:lstStyle/>
          <a:p>
            <a:r>
              <a:rPr lang="en-US" dirty="0" smtClean="0">
                <a:solidFill>
                  <a:srgbClr val="FF0000"/>
                </a:solidFill>
              </a:rPr>
              <a:t>Connectionless</a:t>
            </a:r>
            <a:r>
              <a:rPr lang="en-US" dirty="0" smtClean="0"/>
              <a:t> protocol</a:t>
            </a:r>
          </a:p>
          <a:p>
            <a:endParaRPr lang="en-US" dirty="0" smtClean="0"/>
          </a:p>
          <a:p>
            <a:r>
              <a:rPr lang="en-US" dirty="0" smtClean="0">
                <a:solidFill>
                  <a:srgbClr val="FF0000"/>
                </a:solidFill>
              </a:rPr>
              <a:t>Does not provide guaranteed delivery </a:t>
            </a:r>
            <a:r>
              <a:rPr lang="en-US" dirty="0" smtClean="0"/>
              <a:t>(subject to losses) -</a:t>
            </a:r>
            <a:r>
              <a:rPr lang="en-US" dirty="0" smtClean="0">
                <a:solidFill>
                  <a:srgbClr val="FF0000"/>
                </a:solidFill>
              </a:rPr>
              <a:t> best effort  delivery</a:t>
            </a:r>
            <a:endParaRPr lang="en-US" dirty="0" smtClean="0"/>
          </a:p>
          <a:p>
            <a:endParaRPr lang="en-US" dirty="0" smtClean="0"/>
          </a:p>
          <a:p>
            <a:r>
              <a:rPr lang="en-US" dirty="0" smtClean="0">
                <a:solidFill>
                  <a:srgbClr val="FF0000"/>
                </a:solidFill>
              </a:rPr>
              <a:t>Does not provide flow control</a:t>
            </a:r>
            <a:r>
              <a:rPr lang="en-US" dirty="0" smtClean="0"/>
              <a:t> and windowing</a:t>
            </a:r>
          </a:p>
          <a:p>
            <a:endParaRPr lang="en-US" dirty="0" smtClean="0"/>
          </a:p>
          <a:p>
            <a:r>
              <a:rPr lang="en-US" dirty="0" smtClean="0">
                <a:solidFill>
                  <a:srgbClr val="FF0000"/>
                </a:solidFill>
              </a:rPr>
              <a:t>Does not provide ordered delivery</a:t>
            </a:r>
            <a:endParaRPr lang="en-US" dirty="0" smtClean="0"/>
          </a:p>
          <a:p>
            <a:endParaRPr lang="en-US" dirty="0" smtClean="0"/>
          </a:p>
          <a:p>
            <a:r>
              <a:rPr lang="en-US" dirty="0" smtClean="0">
                <a:solidFill>
                  <a:srgbClr val="FF0000"/>
                </a:solidFill>
              </a:rPr>
              <a:t>Faster </a:t>
            </a:r>
            <a:r>
              <a:rPr lang="en-US" dirty="0" smtClean="0"/>
              <a:t>but low quality data transmission</a:t>
            </a:r>
          </a:p>
          <a:p>
            <a:endParaRPr lang="en-US" dirty="0" smtClean="0"/>
          </a:p>
          <a:p>
            <a:r>
              <a:rPr lang="en-US" dirty="0" smtClean="0"/>
              <a:t>Low overhead</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Applications that use UDP protocol:</a:t>
            </a:r>
          </a:p>
          <a:p>
            <a:endParaRPr lang="en-US" dirty="0" smtClean="0"/>
          </a:p>
          <a:p>
            <a:pPr lvl="1"/>
            <a:r>
              <a:rPr lang="en-US" dirty="0" smtClean="0"/>
              <a:t>DNS</a:t>
            </a:r>
          </a:p>
          <a:p>
            <a:pPr lvl="1"/>
            <a:r>
              <a:rPr lang="en-US" dirty="0" smtClean="0"/>
              <a:t>Video streaming</a:t>
            </a:r>
          </a:p>
          <a:p>
            <a:pPr lvl="1"/>
            <a:r>
              <a:rPr lang="en-US" dirty="0" smtClean="0"/>
              <a:t>DHCP</a:t>
            </a:r>
          </a:p>
          <a:p>
            <a:pPr lvl="1"/>
            <a:r>
              <a:rPr lang="en-US" dirty="0" smtClean="0"/>
              <a:t>Online Game</a:t>
            </a:r>
          </a:p>
        </p:txBody>
      </p:sp>
      <p:sp>
        <p:nvSpPr>
          <p:cNvPr id="5" name="Right Brace 4"/>
          <p:cNvSpPr/>
          <p:nvPr/>
        </p:nvSpPr>
        <p:spPr>
          <a:xfrm>
            <a:off x="3657600" y="3200400"/>
            <a:ext cx="381000" cy="1981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227312" y="3867834"/>
            <a:ext cx="4671472" cy="646331"/>
          </a:xfrm>
          <a:prstGeom prst="rect">
            <a:avLst/>
          </a:prstGeom>
          <a:noFill/>
        </p:spPr>
        <p:txBody>
          <a:bodyPr wrap="none" rtlCol="0">
            <a:spAutoFit/>
          </a:bodyPr>
          <a:lstStyle/>
          <a:p>
            <a:r>
              <a:rPr lang="en-US" dirty="0" smtClean="0"/>
              <a:t>Concern more on the speed of transmission </a:t>
            </a:r>
          </a:p>
          <a:p>
            <a:r>
              <a:rPr lang="en-US" dirty="0" smtClean="0"/>
              <a:t>instead of quality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0</TotalTime>
  <Words>1042</Words>
  <Application>Microsoft Office PowerPoint</Application>
  <PresentationFormat>On-screen Show (4:3)</PresentationFormat>
  <Paragraphs>242</Paragraphs>
  <Slides>46</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Candara</vt:lpstr>
      <vt:lpstr>Georgia</vt:lpstr>
      <vt:lpstr>Tahoma</vt:lpstr>
      <vt:lpstr>Trebuchet MS</vt:lpstr>
      <vt:lpstr>Wingdings</vt:lpstr>
      <vt:lpstr>Wingdings 2</vt:lpstr>
      <vt:lpstr>Urban</vt:lpstr>
      <vt:lpstr>Chapter 9</vt:lpstr>
      <vt:lpstr>Objectives</vt:lpstr>
      <vt:lpstr>PowerPoint Presentation</vt:lpstr>
      <vt:lpstr>Transport Layer</vt:lpstr>
      <vt:lpstr>PowerPoint Presentation</vt:lpstr>
      <vt:lpstr>TCP Protocol</vt:lpstr>
      <vt:lpstr>Cont’d…</vt:lpstr>
      <vt:lpstr>UDP</vt:lpstr>
      <vt:lpstr>Cont’d…</vt:lpstr>
      <vt:lpstr>PowerPoint Presentation</vt:lpstr>
      <vt:lpstr>Differences of TCP and UDP</vt:lpstr>
      <vt:lpstr>PowerPoint Presentation</vt:lpstr>
      <vt:lpstr>Roles of Transport Layer</vt:lpstr>
      <vt:lpstr>Cont’d…</vt:lpstr>
      <vt:lpstr>PowerPoint Presentation</vt:lpstr>
      <vt:lpstr>Cont’d…</vt:lpstr>
      <vt:lpstr>PowerPoint Presentation</vt:lpstr>
      <vt:lpstr>PowerPoint Presentation</vt:lpstr>
      <vt:lpstr>Why Segmentation?</vt:lpstr>
      <vt:lpstr>Cont’d…</vt:lpstr>
      <vt:lpstr>Why session establishment?</vt:lpstr>
      <vt:lpstr>Cont’d…</vt:lpstr>
      <vt:lpstr>PowerPoint Presentation</vt:lpstr>
      <vt:lpstr>PowerPoint Presentation</vt:lpstr>
      <vt:lpstr>PowerPoint Presentation</vt:lpstr>
      <vt:lpstr>Cont’d…</vt:lpstr>
      <vt:lpstr>Cont’d…</vt:lpstr>
      <vt:lpstr>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Cont’d…</vt:lpstr>
      <vt:lpstr>PowerPoint Presentation</vt:lpstr>
      <vt:lpstr>PowerPoint Presentation</vt:lpstr>
      <vt:lpstr>Cont’d…</vt:lpstr>
      <vt:lpstr>PowerPoint Presentation</vt:lpstr>
      <vt:lpstr>Cont’d…</vt:lpstr>
      <vt:lpstr>PowerPoint Presentation</vt:lpstr>
      <vt:lpstr>Cont’d…</vt:lpstr>
      <vt:lpstr>PowerPoint Presentation</vt:lpstr>
      <vt:lpstr>Socket Pairs</vt:lpstr>
      <vt:lpstr>Chapter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2024-11-14T16:06:23Z</dcterms:created>
  <dcterms:modified xsi:type="dcterms:W3CDTF">2024-11-14T16:11:07Z</dcterms:modified>
</cp:coreProperties>
</file>